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 id="2147483660" r:id="rId2"/>
  </p:sldMasterIdLst>
  <p:notesMasterIdLst>
    <p:notesMasterId r:id="rId44"/>
  </p:notesMasterIdLst>
  <p:handoutMasterIdLst>
    <p:handoutMasterId r:id="rId45"/>
  </p:handoutMasterIdLst>
  <p:sldIdLst>
    <p:sldId id="367" r:id="rId3"/>
    <p:sldId id="279" r:id="rId4"/>
    <p:sldId id="353" r:id="rId5"/>
    <p:sldId id="355" r:id="rId6"/>
    <p:sldId id="356" r:id="rId7"/>
    <p:sldId id="281" r:id="rId8"/>
    <p:sldId id="357" r:id="rId9"/>
    <p:sldId id="338" r:id="rId10"/>
    <p:sldId id="339" r:id="rId11"/>
    <p:sldId id="280" r:id="rId12"/>
    <p:sldId id="340" r:id="rId13"/>
    <p:sldId id="341" r:id="rId14"/>
    <p:sldId id="342" r:id="rId15"/>
    <p:sldId id="365" r:id="rId16"/>
    <p:sldId id="366" r:id="rId17"/>
    <p:sldId id="358" r:id="rId18"/>
    <p:sldId id="343" r:id="rId19"/>
    <p:sldId id="360" r:id="rId20"/>
    <p:sldId id="359" r:id="rId21"/>
    <p:sldId id="346" r:id="rId22"/>
    <p:sldId id="347" r:id="rId23"/>
    <p:sldId id="349" r:id="rId24"/>
    <p:sldId id="350" r:id="rId25"/>
    <p:sldId id="364" r:id="rId26"/>
    <p:sldId id="351" r:id="rId27"/>
    <p:sldId id="348" r:id="rId28"/>
    <p:sldId id="361" r:id="rId29"/>
    <p:sldId id="362" r:id="rId30"/>
    <p:sldId id="368" r:id="rId31"/>
    <p:sldId id="369" r:id="rId32"/>
    <p:sldId id="370" r:id="rId33"/>
    <p:sldId id="371" r:id="rId34"/>
    <p:sldId id="372" r:id="rId35"/>
    <p:sldId id="373" r:id="rId36"/>
    <p:sldId id="374" r:id="rId37"/>
    <p:sldId id="375" r:id="rId38"/>
    <p:sldId id="376" r:id="rId39"/>
    <p:sldId id="377" r:id="rId40"/>
    <p:sldId id="378" r:id="rId41"/>
    <p:sldId id="379" r:id="rId42"/>
    <p:sldId id="380" r:id="rId43"/>
  </p:sldIdLst>
  <p:sldSz cx="9144000" cy="6858000" type="screen4x3"/>
  <p:notesSz cx="6797675" cy="99282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Тимур Юсупов" initials="ТЮ" lastIdx="1" clrIdx="0">
    <p:extLst>
      <p:ext uri="{19B8F6BF-5375-455C-9EA6-DF929625EA0E}">
        <p15:presenceInfo xmlns:p15="http://schemas.microsoft.com/office/powerpoint/2012/main" userId="7bd5cf42809ed4ee"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1474" y="67"/>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commentAuthors" Target="commentAuthor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handoutMaster" Target="handoutMasters/handout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viewProps" Target="viewProps.xml"/><Relationship Id="rId8" Type="http://schemas.openxmlformats.org/officeDocument/2006/relationships/slide" Target="slides/slide6.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radarChart>
        <c:radarStyle val="marker"/>
        <c:varyColors val="0"/>
        <c:ser>
          <c:idx val="0"/>
          <c:order val="0"/>
          <c:tx>
            <c:strRef>
              <c:f>Sheet1!$B$1</c:f>
              <c:strCache>
                <c:ptCount val="1"/>
                <c:pt idx="0">
                  <c:v>Green</c:v>
                </c:pt>
              </c:strCache>
            </c:strRef>
          </c:tx>
          <c:spPr>
            <a:ln w="34925">
              <a:solidFill>
                <a:srgbClr val="345782"/>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Sheet1!$B$2:$B$12</c:f>
              <c:numCache>
                <c:formatCode>General</c:formatCode>
                <c:ptCount val="11"/>
                <c:pt idx="0">
                  <c:v>3.9285714285714306</c:v>
                </c:pt>
                <c:pt idx="1">
                  <c:v>3.8</c:v>
                </c:pt>
                <c:pt idx="2">
                  <c:v>1.3308284055307311</c:v>
                </c:pt>
                <c:pt idx="3">
                  <c:v>2.7762266423659687</c:v>
                </c:pt>
                <c:pt idx="4">
                  <c:v>4.1027653623402465</c:v>
                </c:pt>
                <c:pt idx="5">
                  <c:v>3.5357047338860657</c:v>
                </c:pt>
                <c:pt idx="6">
                  <c:v>0.9363395590231266</c:v>
                </c:pt>
                <c:pt idx="7">
                  <c:v>4.3175951449586787</c:v>
                </c:pt>
                <c:pt idx="8">
                  <c:v>3.7819264736300062</c:v>
                </c:pt>
                <c:pt idx="9">
                  <c:v>1.0362553822095664</c:v>
                </c:pt>
                <c:pt idx="10">
                  <c:v>0</c:v>
                </c:pt>
              </c:numCache>
            </c:numRef>
          </c:val>
          <c:extLst>
            <c:ext xmlns:c16="http://schemas.microsoft.com/office/drawing/2014/chart" uri="{C3380CC4-5D6E-409C-BE32-E72D297353CC}">
              <c16:uniqueId val="{00000000-5A0F-4BB9-BB65-0334D698E679}"/>
            </c:ext>
          </c:extLst>
        </c:ser>
        <c:ser>
          <c:idx val="1"/>
          <c:order val="1"/>
          <c:tx>
            <c:strRef>
              <c:f>Sheet1!#REF!</c:f>
              <c:strCache>
                <c:ptCount val="1"/>
                <c:pt idx="0">
                  <c:v>#REF!</c:v>
                </c:pt>
              </c:strCache>
            </c:strRef>
          </c:tx>
          <c:spPr>
            <a:ln w="22225">
              <a:solidFill>
                <a:srgbClr val="92D05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Sheet1!$C$2:$C$12</c:f>
              <c:numCache>
                <c:formatCode>General</c:formatCode>
                <c:ptCount val="11"/>
                <c:pt idx="0">
                  <c:v>5</c:v>
                </c:pt>
                <c:pt idx="1">
                  <c:v>5</c:v>
                </c:pt>
                <c:pt idx="2">
                  <c:v>5</c:v>
                </c:pt>
                <c:pt idx="3">
                  <c:v>5</c:v>
                </c:pt>
                <c:pt idx="4">
                  <c:v>5</c:v>
                </c:pt>
                <c:pt idx="5">
                  <c:v>5</c:v>
                </c:pt>
                <c:pt idx="6">
                  <c:v>5</c:v>
                </c:pt>
                <c:pt idx="7">
                  <c:v>5</c:v>
                </c:pt>
                <c:pt idx="8">
                  <c:v>5</c:v>
                </c:pt>
                <c:pt idx="9">
                  <c:v>5</c:v>
                </c:pt>
                <c:pt idx="10">
                  <c:v>5</c:v>
                </c:pt>
              </c:numCache>
            </c:numRef>
          </c:val>
          <c:extLst>
            <c:ext xmlns:c16="http://schemas.microsoft.com/office/drawing/2014/chart" uri="{C3380CC4-5D6E-409C-BE32-E72D297353CC}">
              <c16:uniqueId val="{00000001-5A0F-4BB9-BB65-0334D698E679}"/>
            </c:ext>
          </c:extLst>
        </c:ser>
        <c:ser>
          <c:idx val="2"/>
          <c:order val="2"/>
          <c:tx>
            <c:strRef>
              <c:f>Sheet1!$C$1</c:f>
              <c:strCache>
                <c:ptCount val="1"/>
                <c:pt idx="0">
                  <c:v>Light green</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Sheet1!#REF!</c:f>
              <c:numCache>
                <c:formatCode>General</c:formatCode>
                <c:ptCount val="1"/>
                <c:pt idx="0">
                  <c:v>1</c:v>
                </c:pt>
              </c:numCache>
            </c:numRef>
          </c:val>
          <c:extLst>
            <c:ext xmlns:c16="http://schemas.microsoft.com/office/drawing/2014/chart" uri="{C3380CC4-5D6E-409C-BE32-E72D297353CC}">
              <c16:uniqueId val="{00000002-5A0F-4BB9-BB65-0334D698E679}"/>
            </c:ext>
          </c:extLst>
        </c:ser>
        <c:ser>
          <c:idx val="3"/>
          <c:order val="3"/>
          <c:tx>
            <c:strRef>
              <c:f>Sheet1!$D$1</c:f>
              <c:strCache>
                <c:ptCount val="1"/>
                <c:pt idx="0">
                  <c:v>Blue</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Sheet1!#REF!</c:f>
              <c:numCache>
                <c:formatCode>General</c:formatCode>
                <c:ptCount val="1"/>
                <c:pt idx="0">
                  <c:v>1</c:v>
                </c:pt>
              </c:numCache>
            </c:numRef>
          </c:val>
          <c:extLst>
            <c:ext xmlns:c16="http://schemas.microsoft.com/office/drawing/2014/chart" uri="{C3380CC4-5D6E-409C-BE32-E72D297353CC}">
              <c16:uniqueId val="{00000003-5A0F-4BB9-BB65-0334D698E679}"/>
            </c:ext>
          </c:extLst>
        </c:ser>
        <c:ser>
          <c:idx val="4"/>
          <c:order val="4"/>
          <c:tx>
            <c:strRef>
              <c:f>Sheet1!$E$1</c:f>
              <c:strCache>
                <c:ptCount val="1"/>
                <c:pt idx="0">
                  <c:v>Medium blue</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Sheet1!$E$2:$E$12</c:f>
              <c:numCache>
                <c:formatCode>General</c:formatCode>
                <c:ptCount val="11"/>
              </c:numCache>
            </c:numRef>
          </c:val>
          <c:extLst>
            <c:ext xmlns:c16="http://schemas.microsoft.com/office/drawing/2014/chart" uri="{C3380CC4-5D6E-409C-BE32-E72D297353CC}">
              <c16:uniqueId val="{00000004-5A0F-4BB9-BB65-0334D698E679}"/>
            </c:ext>
          </c:extLst>
        </c:ser>
        <c:ser>
          <c:idx val="5"/>
          <c:order val="5"/>
          <c:tx>
            <c:strRef>
              <c:f>Sheet1!$F$1</c:f>
              <c:strCache>
                <c:ptCount val="1"/>
                <c:pt idx="0">
                  <c:v>Light blue</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Sheet1!$F$2:$F$12</c:f>
              <c:numCache>
                <c:formatCode>General</c:formatCode>
                <c:ptCount val="11"/>
              </c:numCache>
            </c:numRef>
          </c:val>
          <c:extLst>
            <c:ext xmlns:c16="http://schemas.microsoft.com/office/drawing/2014/chart" uri="{C3380CC4-5D6E-409C-BE32-E72D297353CC}">
              <c16:uniqueId val="{00000005-5A0F-4BB9-BB65-0334D698E679}"/>
            </c:ext>
          </c:extLst>
        </c:ser>
        <c:ser>
          <c:idx val="6"/>
          <c:order val="6"/>
          <c:tx>
            <c:strRef>
              <c:f>Sheet1!$G$1</c:f>
              <c:strCache>
                <c:ptCount val="1"/>
                <c:pt idx="0">
                  <c:v>Brown</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Sheet1!$G$2:$G$12</c:f>
              <c:numCache>
                <c:formatCode>General</c:formatCode>
                <c:ptCount val="11"/>
              </c:numCache>
            </c:numRef>
          </c:val>
          <c:extLst>
            <c:ext xmlns:c16="http://schemas.microsoft.com/office/drawing/2014/chart" uri="{C3380CC4-5D6E-409C-BE32-E72D297353CC}">
              <c16:uniqueId val="{00000006-5A0F-4BB9-BB65-0334D698E679}"/>
            </c:ext>
          </c:extLst>
        </c:ser>
        <c:ser>
          <c:idx val="7"/>
          <c:order val="7"/>
          <c:tx>
            <c:strRef>
              <c:f>Sheet1!$H$1</c:f>
              <c:strCache>
                <c:ptCount val="1"/>
                <c:pt idx="0">
                  <c:v>Medium brown</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Sheet1!$H$2:$H$12</c:f>
              <c:numCache>
                <c:formatCode>General</c:formatCode>
                <c:ptCount val="11"/>
              </c:numCache>
            </c:numRef>
          </c:val>
          <c:extLst>
            <c:ext xmlns:c16="http://schemas.microsoft.com/office/drawing/2014/chart" uri="{C3380CC4-5D6E-409C-BE32-E72D297353CC}">
              <c16:uniqueId val="{00000007-5A0F-4BB9-BB65-0334D698E679}"/>
            </c:ext>
          </c:extLst>
        </c:ser>
        <c:ser>
          <c:idx val="8"/>
          <c:order val="8"/>
          <c:tx>
            <c:strRef>
              <c:f>Sheet1!$I$1</c:f>
              <c:strCache>
                <c:ptCount val="1"/>
                <c:pt idx="0">
                  <c:v>Light brown</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Sheet1!$I$2:$I$12</c:f>
              <c:numCache>
                <c:formatCode>General</c:formatCode>
                <c:ptCount val="11"/>
              </c:numCache>
            </c:numRef>
          </c:val>
          <c:extLst>
            <c:ext xmlns:c16="http://schemas.microsoft.com/office/drawing/2014/chart" uri="{C3380CC4-5D6E-409C-BE32-E72D297353CC}">
              <c16:uniqueId val="{00000008-5A0F-4BB9-BB65-0334D698E679}"/>
            </c:ext>
          </c:extLst>
        </c:ser>
        <c:ser>
          <c:idx val="9"/>
          <c:order val="9"/>
          <c:tx>
            <c:strRef>
              <c:f>Sheet1!$J$1</c:f>
              <c:strCache>
                <c:ptCount val="1"/>
                <c:pt idx="0">
                  <c:v>Grey</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Sheet1!$J$2:$J$12</c:f>
              <c:numCache>
                <c:formatCode>General</c:formatCode>
                <c:ptCount val="11"/>
              </c:numCache>
            </c:numRef>
          </c:val>
          <c:extLst>
            <c:ext xmlns:c16="http://schemas.microsoft.com/office/drawing/2014/chart" uri="{C3380CC4-5D6E-409C-BE32-E72D297353CC}">
              <c16:uniqueId val="{00000009-5A0F-4BB9-BB65-0334D698E679}"/>
            </c:ext>
          </c:extLst>
        </c:ser>
        <c:ser>
          <c:idx val="10"/>
          <c:order val="10"/>
          <c:tx>
            <c:strRef>
              <c:f>Sheet1!$K$1</c:f>
              <c:strCache>
                <c:ptCount val="1"/>
                <c:pt idx="0">
                  <c:v>Medium grey</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Sheet1!$K$2:$K$12</c:f>
              <c:numCache>
                <c:formatCode>General</c:formatCode>
                <c:ptCount val="11"/>
              </c:numCache>
            </c:numRef>
          </c:val>
          <c:extLst>
            <c:ext xmlns:c16="http://schemas.microsoft.com/office/drawing/2014/chart" uri="{C3380CC4-5D6E-409C-BE32-E72D297353CC}">
              <c16:uniqueId val="{0000000A-5A0F-4BB9-BB65-0334D698E679}"/>
            </c:ext>
          </c:extLst>
        </c:ser>
        <c:ser>
          <c:idx val="11"/>
          <c:order val="11"/>
          <c:tx>
            <c:strRef>
              <c:f>Sheet1!$L$1</c:f>
              <c:strCache>
                <c:ptCount val="1"/>
                <c:pt idx="0">
                  <c:v>Light grey</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Sheet1!$L$2:$L$12</c:f>
              <c:numCache>
                <c:formatCode>General</c:formatCode>
                <c:ptCount val="11"/>
              </c:numCache>
            </c:numRef>
          </c:val>
          <c:extLst>
            <c:ext xmlns:c16="http://schemas.microsoft.com/office/drawing/2014/chart" uri="{C3380CC4-5D6E-409C-BE32-E72D297353CC}">
              <c16:uniqueId val="{0000000B-5A0F-4BB9-BB65-0334D698E679}"/>
            </c:ext>
          </c:extLst>
        </c:ser>
        <c:ser>
          <c:idx val="12"/>
          <c:order val="12"/>
          <c:tx>
            <c:strRef>
              <c:f>Sheet1!$M$1</c:f>
              <c:strCache>
                <c:ptCount val="1"/>
                <c:pt idx="0">
                  <c:v>White</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Sheet1!$M$2:$M$12</c:f>
              <c:numCache>
                <c:formatCode>General</c:formatCode>
                <c:ptCount val="11"/>
              </c:numCache>
            </c:numRef>
          </c:val>
          <c:extLst>
            <c:ext xmlns:c16="http://schemas.microsoft.com/office/drawing/2014/chart" uri="{C3380CC4-5D6E-409C-BE32-E72D297353CC}">
              <c16:uniqueId val="{0000000C-5A0F-4BB9-BB65-0334D698E679}"/>
            </c:ext>
          </c:extLst>
        </c:ser>
        <c:ser>
          <c:idx val="13"/>
          <c:order val="13"/>
          <c:tx>
            <c:strRef>
              <c:f>Sheet1!$N$1</c:f>
              <c:strCache>
                <c:ptCount val="1"/>
                <c:pt idx="0">
                  <c:v>Yellow</c:v>
                </c:pt>
              </c:strCache>
            </c:strRef>
          </c:tx>
          <c:spPr>
            <a:ln>
              <a:solidFill>
                <a:srgbClr val="808080"/>
              </a:solidFill>
              <a:prstDash val="solid"/>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Sheet1!$N$2:$N$12</c:f>
              <c:numCache>
                <c:formatCode>General</c:formatCode>
                <c:ptCount val="11"/>
              </c:numCache>
            </c:numRef>
          </c:val>
          <c:extLst>
            <c:ext xmlns:c16="http://schemas.microsoft.com/office/drawing/2014/chart" uri="{C3380CC4-5D6E-409C-BE32-E72D297353CC}">
              <c16:uniqueId val="{0000000D-5A0F-4BB9-BB65-0334D698E679}"/>
            </c:ext>
          </c:extLst>
        </c:ser>
        <c:ser>
          <c:idx val="14"/>
          <c:order val="14"/>
          <c:tx>
            <c:strRef>
              <c:f>Sheet1!$O$1</c:f>
              <c:strCache>
                <c:ptCount val="1"/>
                <c:pt idx="0">
                  <c:v>Medium yellow</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Sheet1!$O$2:$O$12</c:f>
              <c:numCache>
                <c:formatCode>General</c:formatCode>
                <c:ptCount val="11"/>
              </c:numCache>
            </c:numRef>
          </c:val>
          <c:extLst>
            <c:ext xmlns:c16="http://schemas.microsoft.com/office/drawing/2014/chart" uri="{C3380CC4-5D6E-409C-BE32-E72D297353CC}">
              <c16:uniqueId val="{0000000E-5A0F-4BB9-BB65-0334D698E679}"/>
            </c:ext>
          </c:extLst>
        </c:ser>
        <c:ser>
          <c:idx val="15"/>
          <c:order val="15"/>
          <c:tx>
            <c:strRef>
              <c:f>Sheet1!$P$1</c:f>
              <c:strCache>
                <c:ptCount val="1"/>
                <c:pt idx="0">
                  <c:v>Light yellow</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Sheet1!$P$2:$P$12</c:f>
              <c:numCache>
                <c:formatCode>General</c:formatCode>
                <c:ptCount val="11"/>
              </c:numCache>
            </c:numRef>
          </c:val>
          <c:extLst>
            <c:ext xmlns:c16="http://schemas.microsoft.com/office/drawing/2014/chart" uri="{C3380CC4-5D6E-409C-BE32-E72D297353CC}">
              <c16:uniqueId val="{0000000F-5A0F-4BB9-BB65-0334D698E679}"/>
            </c:ext>
          </c:extLst>
        </c:ser>
        <c:ser>
          <c:idx val="16"/>
          <c:order val="16"/>
          <c:tx>
            <c:strRef>
              <c:f>Sheet1!$Q$1</c:f>
              <c:strCache>
                <c:ptCount val="1"/>
                <c:pt idx="0">
                  <c:v>Orange</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Sheet1!$Q$2:$Q$12</c:f>
              <c:numCache>
                <c:formatCode>General</c:formatCode>
                <c:ptCount val="11"/>
              </c:numCache>
            </c:numRef>
          </c:val>
          <c:extLst>
            <c:ext xmlns:c16="http://schemas.microsoft.com/office/drawing/2014/chart" uri="{C3380CC4-5D6E-409C-BE32-E72D297353CC}">
              <c16:uniqueId val="{00000010-5A0F-4BB9-BB65-0334D698E679}"/>
            </c:ext>
          </c:extLst>
        </c:ser>
        <c:ser>
          <c:idx val="17"/>
          <c:order val="17"/>
          <c:tx>
            <c:strRef>
              <c:f>Sheet1!$R$1</c:f>
              <c:strCache>
                <c:ptCount val="1"/>
                <c:pt idx="0">
                  <c:v>Medium orange</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Sheet1!$R$2:$R$12</c:f>
              <c:numCache>
                <c:formatCode>General</c:formatCode>
                <c:ptCount val="11"/>
              </c:numCache>
            </c:numRef>
          </c:val>
          <c:extLst>
            <c:ext xmlns:c16="http://schemas.microsoft.com/office/drawing/2014/chart" uri="{C3380CC4-5D6E-409C-BE32-E72D297353CC}">
              <c16:uniqueId val="{00000011-5A0F-4BB9-BB65-0334D698E679}"/>
            </c:ext>
          </c:extLst>
        </c:ser>
        <c:ser>
          <c:idx val="18"/>
          <c:order val="18"/>
          <c:tx>
            <c:strRef>
              <c:f>Sheet1!$S$1</c:f>
              <c:strCache>
                <c:ptCount val="1"/>
                <c:pt idx="0">
                  <c:v>Light orange</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Sheet1!$S$2:$S$12</c:f>
              <c:numCache>
                <c:formatCode>General</c:formatCode>
                <c:ptCount val="11"/>
              </c:numCache>
            </c:numRef>
          </c:val>
          <c:extLst>
            <c:ext xmlns:c16="http://schemas.microsoft.com/office/drawing/2014/chart" uri="{C3380CC4-5D6E-409C-BE32-E72D297353CC}">
              <c16:uniqueId val="{00000012-5A0F-4BB9-BB65-0334D698E679}"/>
            </c:ext>
          </c:extLst>
        </c:ser>
        <c:ser>
          <c:idx val="19"/>
          <c:order val="19"/>
          <c:tx>
            <c:strRef>
              <c:f>Sheet1!$T$1</c:f>
              <c:strCache>
                <c:ptCount val="1"/>
                <c:pt idx="0">
                  <c:v>Red</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Sheet1!$T$2:$T$12</c:f>
              <c:numCache>
                <c:formatCode>General</c:formatCode>
                <c:ptCount val="11"/>
              </c:numCache>
            </c:numRef>
          </c:val>
          <c:extLst>
            <c:ext xmlns:c16="http://schemas.microsoft.com/office/drawing/2014/chart" uri="{C3380CC4-5D6E-409C-BE32-E72D297353CC}">
              <c16:uniqueId val="{00000013-5A0F-4BB9-BB65-0334D698E679}"/>
            </c:ext>
          </c:extLst>
        </c:ser>
        <c:ser>
          <c:idx val="20"/>
          <c:order val="20"/>
          <c:tx>
            <c:strRef>
              <c:f>Sheet1!$U$1</c:f>
              <c:strCache>
                <c:ptCount val="1"/>
                <c:pt idx="0">
                  <c:v>Medium red</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Sheet1!$U$2:$U$12</c:f>
              <c:numCache>
                <c:formatCode>General</c:formatCode>
                <c:ptCount val="11"/>
              </c:numCache>
            </c:numRef>
          </c:val>
          <c:extLst>
            <c:ext xmlns:c16="http://schemas.microsoft.com/office/drawing/2014/chart" uri="{C3380CC4-5D6E-409C-BE32-E72D297353CC}">
              <c16:uniqueId val="{00000014-5A0F-4BB9-BB65-0334D698E679}"/>
            </c:ext>
          </c:extLst>
        </c:ser>
        <c:ser>
          <c:idx val="21"/>
          <c:order val="21"/>
          <c:tx>
            <c:strRef>
              <c:f>Sheet1!$V$1</c:f>
              <c:strCache>
                <c:ptCount val="1"/>
                <c:pt idx="0">
                  <c:v>Light red</c:v>
                </c:pt>
              </c:strCache>
            </c:strRef>
          </c:tx>
          <c:spPr>
            <a:ln>
              <a:solidFill>
                <a:srgbClr val="808080"/>
              </a:solidFill>
            </a:ln>
          </c:spPr>
          <c:marker>
            <c:symbol val="none"/>
          </c:marker>
          <c:cat>
            <c:strRef>
              <c:f>Sheet1!$A$2:$A$12</c:f>
              <c:strCache>
                <c:ptCount val="11"/>
                <c:pt idx="0">
                  <c:v>Скорость присвоения адреса ЗУ</c:v>
                </c:pt>
                <c:pt idx="1">
                  <c:v>Скорость подготовки межевого плана</c:v>
                </c:pt>
                <c:pt idx="2">
                  <c:v>Профессионализм КИ</c:v>
                </c:pt>
                <c:pt idx="3">
                  <c:v>Учет согласованнх границ</c:v>
                </c:pt>
                <c:pt idx="4">
                  <c:v>Уровень проникновения электронной услуги по постановке на КУ</c:v>
                </c:pt>
                <c:pt idx="5">
                  <c:v>Система межведомственного взаимодействия</c:v>
                </c:pt>
                <c:pt idx="6">
                  <c:v>Уровень предоставления услуг через МФЦ</c:v>
                </c:pt>
                <c:pt idx="7">
                  <c:v>Наличие документов террпланирования</c:v>
                </c:pt>
                <c:pt idx="8">
                  <c:v>Учет земли с уточненной площадью</c:v>
                </c:pt>
                <c:pt idx="9">
                  <c:v>Полнота сведений ГКН</c:v>
                </c:pt>
                <c:pt idx="10">
                  <c:v>Скорость утверждения Схемы</c:v>
                </c:pt>
              </c:strCache>
            </c:strRef>
          </c:cat>
          <c:val>
            <c:numRef>
              <c:f>Sheet1!$V$2:$V$12</c:f>
              <c:numCache>
                <c:formatCode>General</c:formatCode>
                <c:ptCount val="11"/>
              </c:numCache>
            </c:numRef>
          </c:val>
          <c:extLst>
            <c:ext xmlns:c16="http://schemas.microsoft.com/office/drawing/2014/chart" uri="{C3380CC4-5D6E-409C-BE32-E72D297353CC}">
              <c16:uniqueId val="{00000015-5A0F-4BB9-BB65-0334D698E679}"/>
            </c:ext>
          </c:extLst>
        </c:ser>
        <c:dLbls>
          <c:showLegendKey val="0"/>
          <c:showVal val="0"/>
          <c:showCatName val="0"/>
          <c:showSerName val="0"/>
          <c:showPercent val="0"/>
          <c:showBubbleSize val="0"/>
        </c:dLbls>
        <c:axId val="335440480"/>
        <c:axId val="335439360"/>
      </c:radarChart>
      <c:catAx>
        <c:axId val="335440480"/>
        <c:scaling>
          <c:orientation val="minMax"/>
        </c:scaling>
        <c:delete val="1"/>
        <c:axPos val="b"/>
        <c:majorGridlines/>
        <c:numFmt formatCode="General" sourceLinked="1"/>
        <c:majorTickMark val="out"/>
        <c:minorTickMark val="none"/>
        <c:tickLblPos val="none"/>
        <c:crossAx val="335439360"/>
        <c:crosses val="autoZero"/>
        <c:auto val="1"/>
        <c:lblAlgn val="ctr"/>
        <c:lblOffset val="100"/>
        <c:noMultiLvlLbl val="0"/>
      </c:catAx>
      <c:valAx>
        <c:axId val="335439360"/>
        <c:scaling>
          <c:orientation val="minMax"/>
          <c:max val="5"/>
        </c:scaling>
        <c:delete val="0"/>
        <c:axPos val="l"/>
        <c:numFmt formatCode="General" sourceLinked="1"/>
        <c:majorTickMark val="cross"/>
        <c:minorTickMark val="none"/>
        <c:tickLblPos val="nextTo"/>
        <c:spPr>
          <a:ln w="9525">
            <a:solidFill>
              <a:srgbClr val="808080"/>
            </a:solidFill>
          </a:ln>
        </c:spPr>
        <c:txPr>
          <a:bodyPr/>
          <a:lstStyle/>
          <a:p>
            <a:pPr>
              <a:defRPr sz="1400"/>
            </a:pPr>
            <a:endParaRPr lang="ru-RU"/>
          </a:p>
        </c:txPr>
        <c:crossAx val="335440480"/>
        <c:crosses val="autoZero"/>
        <c:crossBetween val="between"/>
      </c:valAx>
    </c:plotArea>
    <c:plotVisOnly val="1"/>
    <c:dispBlanksAs val="gap"/>
    <c:showDLblsOverMax val="0"/>
  </c:chart>
  <c:txPr>
    <a:bodyPr/>
    <a:lstStyle/>
    <a:p>
      <a:pPr>
        <a:defRPr sz="1000" b="0">
          <a:solidFill>
            <a:srgbClr val="000000"/>
          </a:solidFill>
          <a:latin typeface="+mn-lt"/>
          <a:cs typeface="Arial" pitchFamily="34" charset="0"/>
        </a:defRPr>
      </a:pPr>
      <a:endParaRPr lang="ru-RU"/>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8135"/>
          </a:xfrm>
          <a:prstGeom prst="rect">
            <a:avLst/>
          </a:prstGeom>
        </p:spPr>
        <p:txBody>
          <a:bodyPr vert="horz" lIns="91001" tIns="45501" rIns="91001" bIns="45501" rtlCol="0"/>
          <a:lstStyle>
            <a:lvl1pPr algn="l">
              <a:defRPr sz="1200"/>
            </a:lvl1pPr>
          </a:lstStyle>
          <a:p>
            <a:endParaRPr lang="ru-RU"/>
          </a:p>
        </p:txBody>
      </p:sp>
      <p:sp>
        <p:nvSpPr>
          <p:cNvPr id="3" name="Дата 2"/>
          <p:cNvSpPr>
            <a:spLocks noGrp="1"/>
          </p:cNvSpPr>
          <p:nvPr>
            <p:ph type="dt" sz="quarter" idx="1"/>
          </p:nvPr>
        </p:nvSpPr>
        <p:spPr>
          <a:xfrm>
            <a:off x="3850443" y="1"/>
            <a:ext cx="2945659" cy="498135"/>
          </a:xfrm>
          <a:prstGeom prst="rect">
            <a:avLst/>
          </a:prstGeom>
        </p:spPr>
        <p:txBody>
          <a:bodyPr vert="horz" lIns="91001" tIns="45501" rIns="91001" bIns="45501" rtlCol="0"/>
          <a:lstStyle>
            <a:lvl1pPr algn="r">
              <a:defRPr sz="1200"/>
            </a:lvl1pPr>
          </a:lstStyle>
          <a:p>
            <a:fld id="{374E3892-8285-4224-94E5-1A4C94EF13F5}" type="datetimeFigureOut">
              <a:rPr lang="ru-RU" smtClean="0"/>
              <a:pPr/>
              <a:t>22.02.2017</a:t>
            </a:fld>
            <a:endParaRPr lang="ru-RU"/>
          </a:p>
        </p:txBody>
      </p:sp>
      <p:sp>
        <p:nvSpPr>
          <p:cNvPr id="4" name="Нижний колонтитул 3"/>
          <p:cNvSpPr>
            <a:spLocks noGrp="1"/>
          </p:cNvSpPr>
          <p:nvPr>
            <p:ph type="ftr" sz="quarter" idx="2"/>
          </p:nvPr>
        </p:nvSpPr>
        <p:spPr>
          <a:xfrm>
            <a:off x="0" y="9430091"/>
            <a:ext cx="2945659" cy="498134"/>
          </a:xfrm>
          <a:prstGeom prst="rect">
            <a:avLst/>
          </a:prstGeom>
        </p:spPr>
        <p:txBody>
          <a:bodyPr vert="horz" lIns="91001" tIns="45501" rIns="91001" bIns="45501" rtlCol="0" anchor="b"/>
          <a:lstStyle>
            <a:lvl1pPr algn="l">
              <a:defRPr sz="1200"/>
            </a:lvl1pPr>
          </a:lstStyle>
          <a:p>
            <a:endParaRPr lang="ru-RU"/>
          </a:p>
        </p:txBody>
      </p:sp>
      <p:sp>
        <p:nvSpPr>
          <p:cNvPr id="5" name="Номер слайда 4"/>
          <p:cNvSpPr>
            <a:spLocks noGrp="1"/>
          </p:cNvSpPr>
          <p:nvPr>
            <p:ph type="sldNum" sz="quarter" idx="3"/>
          </p:nvPr>
        </p:nvSpPr>
        <p:spPr>
          <a:xfrm>
            <a:off x="3850443" y="9430091"/>
            <a:ext cx="2945659" cy="498134"/>
          </a:xfrm>
          <a:prstGeom prst="rect">
            <a:avLst/>
          </a:prstGeom>
        </p:spPr>
        <p:txBody>
          <a:bodyPr vert="horz" lIns="91001" tIns="45501" rIns="91001" bIns="45501" rtlCol="0" anchor="b"/>
          <a:lstStyle>
            <a:lvl1pPr algn="r">
              <a:defRPr sz="1200"/>
            </a:lvl1pPr>
          </a:lstStyle>
          <a:p>
            <a:fld id="{FD285136-41B6-4FC1-B865-A19C296CC181}" type="slidenum">
              <a:rPr lang="ru-RU" smtClean="0"/>
              <a:pPr/>
              <a:t>‹#›</a:t>
            </a:fld>
            <a:endParaRPr lang="ru-RU"/>
          </a:p>
        </p:txBody>
      </p:sp>
    </p:spTree>
    <p:extLst>
      <p:ext uri="{BB962C8B-B14F-4D97-AF65-F5344CB8AC3E}">
        <p14:creationId xmlns:p14="http://schemas.microsoft.com/office/powerpoint/2010/main" val="3879984333"/>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1"/>
            <a:ext cx="2945659" cy="498135"/>
          </a:xfrm>
          <a:prstGeom prst="rect">
            <a:avLst/>
          </a:prstGeom>
        </p:spPr>
        <p:txBody>
          <a:bodyPr vert="horz" lIns="91001" tIns="45501" rIns="91001" bIns="45501" rtlCol="0"/>
          <a:lstStyle>
            <a:lvl1pPr algn="l">
              <a:defRPr sz="1200"/>
            </a:lvl1pPr>
          </a:lstStyle>
          <a:p>
            <a:endParaRPr lang="ru-RU"/>
          </a:p>
        </p:txBody>
      </p:sp>
      <p:sp>
        <p:nvSpPr>
          <p:cNvPr id="3" name="Дата 2"/>
          <p:cNvSpPr>
            <a:spLocks noGrp="1"/>
          </p:cNvSpPr>
          <p:nvPr>
            <p:ph type="dt" idx="1"/>
          </p:nvPr>
        </p:nvSpPr>
        <p:spPr>
          <a:xfrm>
            <a:off x="3850443" y="1"/>
            <a:ext cx="2945659" cy="498135"/>
          </a:xfrm>
          <a:prstGeom prst="rect">
            <a:avLst/>
          </a:prstGeom>
        </p:spPr>
        <p:txBody>
          <a:bodyPr vert="horz" lIns="91001" tIns="45501" rIns="91001" bIns="45501" rtlCol="0"/>
          <a:lstStyle>
            <a:lvl1pPr algn="r">
              <a:defRPr sz="1200"/>
            </a:lvl1pPr>
          </a:lstStyle>
          <a:p>
            <a:fld id="{1457B3AC-A186-4EDF-BBD4-A98DB03422C9}" type="datetimeFigureOut">
              <a:rPr lang="ru-RU" smtClean="0"/>
              <a:pPr/>
              <a:t>22.02.2017</a:t>
            </a:fld>
            <a:endParaRPr lang="ru-RU"/>
          </a:p>
        </p:txBody>
      </p:sp>
      <p:sp>
        <p:nvSpPr>
          <p:cNvPr id="4" name="Образ слайда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001" tIns="45501" rIns="91001" bIns="45501" rtlCol="0" anchor="ctr"/>
          <a:lstStyle/>
          <a:p>
            <a:endParaRPr lang="ru-RU"/>
          </a:p>
        </p:txBody>
      </p:sp>
      <p:sp>
        <p:nvSpPr>
          <p:cNvPr id="5" name="Заметки 4"/>
          <p:cNvSpPr>
            <a:spLocks noGrp="1"/>
          </p:cNvSpPr>
          <p:nvPr>
            <p:ph type="body" sz="quarter" idx="3"/>
          </p:nvPr>
        </p:nvSpPr>
        <p:spPr>
          <a:xfrm>
            <a:off x="679768" y="4777958"/>
            <a:ext cx="5438140" cy="3909239"/>
          </a:xfrm>
          <a:prstGeom prst="rect">
            <a:avLst/>
          </a:prstGeom>
        </p:spPr>
        <p:txBody>
          <a:bodyPr vert="horz" lIns="91001" tIns="45501" rIns="91001" bIns="45501"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9430091"/>
            <a:ext cx="2945659" cy="498134"/>
          </a:xfrm>
          <a:prstGeom prst="rect">
            <a:avLst/>
          </a:prstGeom>
        </p:spPr>
        <p:txBody>
          <a:bodyPr vert="horz" lIns="91001" tIns="45501" rIns="91001" bIns="45501" rtlCol="0" anchor="b"/>
          <a:lstStyle>
            <a:lvl1pPr algn="l">
              <a:defRPr sz="1200"/>
            </a:lvl1pPr>
          </a:lstStyle>
          <a:p>
            <a:endParaRPr lang="ru-RU"/>
          </a:p>
        </p:txBody>
      </p:sp>
      <p:sp>
        <p:nvSpPr>
          <p:cNvPr id="7" name="Номер слайда 6"/>
          <p:cNvSpPr>
            <a:spLocks noGrp="1"/>
          </p:cNvSpPr>
          <p:nvPr>
            <p:ph type="sldNum" sz="quarter" idx="5"/>
          </p:nvPr>
        </p:nvSpPr>
        <p:spPr>
          <a:xfrm>
            <a:off x="3850443" y="9430091"/>
            <a:ext cx="2945659" cy="498134"/>
          </a:xfrm>
          <a:prstGeom prst="rect">
            <a:avLst/>
          </a:prstGeom>
        </p:spPr>
        <p:txBody>
          <a:bodyPr vert="horz" lIns="91001" tIns="45501" rIns="91001" bIns="45501" rtlCol="0" anchor="b"/>
          <a:lstStyle>
            <a:lvl1pPr algn="r">
              <a:defRPr sz="1200"/>
            </a:lvl1pPr>
          </a:lstStyle>
          <a:p>
            <a:fld id="{DE9025E5-C72A-4005-B9DE-C4132632D140}" type="slidenum">
              <a:rPr lang="ru-RU" smtClean="0"/>
              <a:pPr/>
              <a:t>‹#›</a:t>
            </a:fld>
            <a:endParaRPr lang="ru-RU"/>
          </a:p>
        </p:txBody>
      </p:sp>
    </p:spTree>
    <p:extLst>
      <p:ext uri="{BB962C8B-B14F-4D97-AF65-F5344CB8AC3E}">
        <p14:creationId xmlns:p14="http://schemas.microsoft.com/office/powerpoint/2010/main" val="2598302287"/>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14573335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Tree>
    <p:extLst>
      <p:ext uri="{BB962C8B-B14F-4D97-AF65-F5344CB8AC3E}">
        <p14:creationId xmlns:p14="http://schemas.microsoft.com/office/powerpoint/2010/main" val="18990496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fld id="{8265BB8F-C0E3-4AE1-AFA2-494F81AD8D0F}" type="datetime1">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C71F87E7-972E-4F69-85B6-F8CC9CD8079D}" type="datetime1">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7D00CC7-6EAC-48B7-9E8A-C4FF7C8BD7ED}" type="datetime1">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EAA2535E-3E10-4E31-9486-38A939200623}" type="datetime1">
              <a:rPr lang="ru-RU" smtClean="0"/>
              <a:pPr/>
              <a:t>22.02.2017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E6770A67-AF6C-49F1-859F-54FCC2344A3B}" type="datetime1">
              <a:rPr lang="ru-RU" smtClean="0"/>
              <a:pPr/>
              <a:t>22.02.2017</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BDDFDBAD-4F66-4653-A50F-580169263FF3}" type="datetime1">
              <a:rPr lang="ru-RU" smtClean="0"/>
              <a:pPr/>
              <a:t>22.02.2017</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3491C20A-45B0-4363-90C1-1DA60FE787DF}" type="datetime1">
              <a:rPr lang="ru-RU" smtClean="0"/>
              <a:pPr/>
              <a:t>22.02.2017</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19C17981-76AA-412C-9172-A92145A770C2}" type="datetime1">
              <a:rPr lang="ru-RU" smtClean="0"/>
              <a:pPr/>
              <a:t>22.02.2017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E7A603F4-A2C0-43B8-8F3B-28C62250BE26}" type="datetime1">
              <a:rPr lang="ru-RU" smtClean="0"/>
              <a:pPr/>
              <a:t>22.02.2017</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326092F-1B80-4788-B75D-E85C4E3B46D4}" type="datetime1">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3980B45-6D39-4AE5-B5CC-2A6EDAFD8B59}" type="datetime1">
              <a:rPr lang="ru-RU" smtClean="0"/>
              <a:pPr/>
              <a:t>22.02.2017</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CE1B0495-F56E-403B-8221-34581B41FD09}" type="slidenum">
              <a:rPr lang="ru-RU" smtClean="0"/>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endParaRPr lang="uk-UA"/>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uk-UA"/>
          </a:p>
        </p:txBody>
      </p:sp>
      <p:sp>
        <p:nvSpPr>
          <p:cNvPr id="4" name="Дата 3"/>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uk-UA">
              <a:solidFill>
                <a:prstClr val="black">
                  <a:tint val="75000"/>
                </a:prstClr>
              </a:solidFill>
            </a:endParaRPr>
          </a:p>
        </p:txBody>
      </p:sp>
      <p:sp>
        <p:nvSpPr>
          <p:cNvPr id="6" name="Номер слайда 5"/>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1966509761"/>
      </p:ext>
    </p:extLst>
  </p:cSld>
  <p:clrMapOvr>
    <a:masterClrMapping/>
  </p:clrMapOvr>
  <p:transition spd="med" advTm="0">
    <p:pull/>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uk-UA">
              <a:solidFill>
                <a:prstClr val="black">
                  <a:tint val="75000"/>
                </a:prstClr>
              </a:solidFill>
            </a:endParaRPr>
          </a:p>
        </p:txBody>
      </p:sp>
      <p:sp>
        <p:nvSpPr>
          <p:cNvPr id="6" name="Номер слайда 5"/>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3865796833"/>
      </p:ext>
    </p:extLst>
  </p:cSld>
  <p:clrMapOvr>
    <a:masterClrMapping/>
  </p:clrMapOvr>
  <p:transition spd="med" advTm="0">
    <p:pull/>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endParaRPr lang="uk-UA"/>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uk-UA">
              <a:solidFill>
                <a:prstClr val="black">
                  <a:tint val="75000"/>
                </a:prstClr>
              </a:solidFill>
            </a:endParaRPr>
          </a:p>
        </p:txBody>
      </p:sp>
      <p:sp>
        <p:nvSpPr>
          <p:cNvPr id="6" name="Номер слайда 5"/>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3342176961"/>
      </p:ext>
    </p:extLst>
  </p:cSld>
  <p:clrMapOvr>
    <a:masterClrMapping/>
  </p:clrMapOvr>
  <p:transition spd="med" advTm="0">
    <p:pull/>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Дата 4"/>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uk-UA">
              <a:solidFill>
                <a:prstClr val="black">
                  <a:tint val="75000"/>
                </a:prstClr>
              </a:solidFill>
            </a:endParaRPr>
          </a:p>
        </p:txBody>
      </p:sp>
      <p:sp>
        <p:nvSpPr>
          <p:cNvPr id="7" name="Номер слайда 6"/>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503454011"/>
      </p:ext>
    </p:extLst>
  </p:cSld>
  <p:clrMapOvr>
    <a:masterClrMapping/>
  </p:clrMapOvr>
  <p:transition spd="med" advTm="0">
    <p:pull/>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endParaRPr lang="uk-UA"/>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7" name="Дата 6"/>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uk-UA">
              <a:solidFill>
                <a:prstClr val="black">
                  <a:tint val="75000"/>
                </a:prstClr>
              </a:solidFill>
            </a:endParaRPr>
          </a:p>
        </p:txBody>
      </p:sp>
      <p:sp>
        <p:nvSpPr>
          <p:cNvPr id="9" name="Номер слайда 8"/>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3806680661"/>
      </p:ext>
    </p:extLst>
  </p:cSld>
  <p:clrMapOvr>
    <a:masterClrMapping/>
  </p:clrMapOvr>
  <p:transition spd="med" advTm="0">
    <p:pull/>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Дата 2"/>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uk-UA">
              <a:solidFill>
                <a:prstClr val="black">
                  <a:tint val="75000"/>
                </a:prstClr>
              </a:solidFill>
            </a:endParaRPr>
          </a:p>
        </p:txBody>
      </p:sp>
      <p:sp>
        <p:nvSpPr>
          <p:cNvPr id="5" name="Номер слайда 4"/>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390094784"/>
      </p:ext>
    </p:extLst>
  </p:cSld>
  <p:clrMapOvr>
    <a:masterClrMapping/>
  </p:clrMapOvr>
  <p:transition spd="med" advTm="0">
    <p:pull/>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uk-UA">
              <a:solidFill>
                <a:prstClr val="black">
                  <a:tint val="75000"/>
                </a:prstClr>
              </a:solidFill>
            </a:endParaRPr>
          </a:p>
        </p:txBody>
      </p:sp>
      <p:sp>
        <p:nvSpPr>
          <p:cNvPr id="4" name="Номер слайда 3"/>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2337759465"/>
      </p:ext>
    </p:extLst>
  </p:cSld>
  <p:clrMapOvr>
    <a:masterClrMapping/>
  </p:clrMapOvr>
  <p:transition spd="med" advTm="0">
    <p:pull/>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endParaRPr lang="uk-UA"/>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uk-UA">
              <a:solidFill>
                <a:prstClr val="black">
                  <a:tint val="75000"/>
                </a:prstClr>
              </a:solidFill>
            </a:endParaRPr>
          </a:p>
        </p:txBody>
      </p:sp>
      <p:sp>
        <p:nvSpPr>
          <p:cNvPr id="7" name="Номер слайда 6"/>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221379180"/>
      </p:ext>
    </p:extLst>
  </p:cSld>
  <p:clrMapOvr>
    <a:masterClrMapping/>
  </p:clrMapOvr>
  <p:transition spd="med" advTm="0">
    <p:pull/>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endParaRPr lang="uk-UA"/>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uk-UA"/>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uk-UA">
              <a:solidFill>
                <a:prstClr val="black">
                  <a:tint val="75000"/>
                </a:prstClr>
              </a:solidFill>
            </a:endParaRPr>
          </a:p>
        </p:txBody>
      </p:sp>
      <p:sp>
        <p:nvSpPr>
          <p:cNvPr id="7" name="Номер слайда 6"/>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324334665"/>
      </p:ext>
    </p:extLst>
  </p:cSld>
  <p:clrMapOvr>
    <a:masterClrMapping/>
  </p:clrMapOvr>
  <p:transition spd="med" advTm="0">
    <p:pull/>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endParaRPr lang="uk-UA"/>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uk-UA">
              <a:solidFill>
                <a:prstClr val="black">
                  <a:tint val="75000"/>
                </a:prstClr>
              </a:solidFill>
            </a:endParaRPr>
          </a:p>
        </p:txBody>
      </p:sp>
      <p:sp>
        <p:nvSpPr>
          <p:cNvPr id="6" name="Номер слайда 5"/>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426298039"/>
      </p:ext>
    </p:extLst>
  </p:cSld>
  <p:clrMapOvr>
    <a:masterClrMapping/>
  </p:clrMapOvr>
  <p:transition spd="med" advTm="0">
    <p:pull/>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endParaRPr lang="uk-UA"/>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10"/>
          </p:nvPr>
        </p:nvSpPr>
        <p:spPr/>
        <p:txBody>
          <a:body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uk-UA">
              <a:solidFill>
                <a:prstClr val="black">
                  <a:tint val="75000"/>
                </a:prstClr>
              </a:solidFill>
            </a:endParaRPr>
          </a:p>
        </p:txBody>
      </p:sp>
      <p:sp>
        <p:nvSpPr>
          <p:cNvPr id="6" name="Номер слайда 5"/>
          <p:cNvSpPr>
            <a:spLocks noGrp="1"/>
          </p:cNvSpPr>
          <p:nvPr>
            <p:ph type="sldNum" sz="quarter" idx="12"/>
          </p:nvPr>
        </p:nvSpPr>
        <p:spPr/>
        <p:txBody>
          <a:body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2558078140"/>
      </p:ext>
    </p:extLst>
  </p:cSld>
  <p:clrMapOvr>
    <a:masterClrMapping/>
  </p:clrMapOvr>
  <p:transition spd="med" advTm="0">
    <p:pull/>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dirty="0"/>
          </a:p>
        </p:txBody>
      </p:sp>
    </p:spTree>
    <p:extLst>
      <p:ext uri="{BB962C8B-B14F-4D97-AF65-F5344CB8AC3E}">
        <p14:creationId xmlns:p14="http://schemas.microsoft.com/office/powerpoint/2010/main" val="2275676761"/>
      </p:ext>
    </p:extLst>
  </p:cSld>
  <p:clrMapOvr>
    <a:masterClrMapping/>
  </p:clrMapOvr>
  <p:transition spd="med" advTm="0">
    <p:pull/>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6882">
              <a:srgbClr val="CBDAEC"/>
            </a:gs>
            <a:gs pos="56765">
              <a:srgbClr val="CBDAEC"/>
            </a:gs>
            <a:gs pos="95000">
              <a:srgbClr val="CBDAEC"/>
            </a:gs>
            <a:gs pos="56062">
              <a:srgbClr val="CCDAEC"/>
            </a:gs>
            <a:gs pos="55125">
              <a:srgbClr val="CDDBED"/>
            </a:gs>
            <a:gs pos="53250">
              <a:srgbClr val="D0DDEE"/>
            </a:gs>
            <a:gs pos="62000">
              <a:srgbClr val="D5E1F0"/>
            </a:gs>
            <a:gs pos="42000">
              <a:srgbClr val="E0E9F4"/>
            </a:gs>
            <a:gs pos="27000">
              <a:schemeClr val="accent1">
                <a:lumMod val="5000"/>
                <a:lumOff val="95000"/>
              </a:schemeClr>
            </a:gs>
            <a:gs pos="82000">
              <a:schemeClr val="accent1">
                <a:lumMod val="30000"/>
                <a:lumOff val="70000"/>
              </a:schemeClr>
            </a:gs>
          </a:gsLst>
          <a:lin ang="5400000" scaled="0"/>
          <a:tileRect/>
        </a:gra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D95056-AFC8-47B5-A83D-A1335A02CC27}" type="datetime1">
              <a:rPr lang="ru-RU" smtClean="0"/>
              <a:pPr/>
              <a:t>22.02.2017</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E1B0495-F56E-403B-8221-34581B41FD09}"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print">
            <a:lum/>
          </a:blip>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endParaRPr lang="uk-UA"/>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uk-UA"/>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A1F983-97DC-45ED-BCC0-47F4D1AD68F3}" type="datetimeFigureOut">
              <a:rPr lang="uk-UA" smtClean="0">
                <a:solidFill>
                  <a:prstClr val="black">
                    <a:tint val="75000"/>
                  </a:prstClr>
                </a:solidFill>
              </a:rPr>
              <a:pPr/>
              <a:t>22.02.2017</a:t>
            </a:fld>
            <a:endParaRPr lang="uk-UA">
              <a:solidFill>
                <a:prstClr val="black">
                  <a:tint val="75000"/>
                </a:prstClr>
              </a:solidFill>
            </a:endParaRPr>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uk-UA">
              <a:solidFill>
                <a:prstClr val="black">
                  <a:tint val="75000"/>
                </a:prstClr>
              </a:solidFill>
            </a:endParaRPr>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26466A-A062-4EA8-869F-F58765B31057}" type="slidenum">
              <a:rPr lang="uk-UA" smtClean="0">
                <a:solidFill>
                  <a:prstClr val="black">
                    <a:tint val="75000"/>
                  </a:prstClr>
                </a:solidFill>
              </a:rPr>
              <a:pPr/>
              <a:t>‹#›</a:t>
            </a:fld>
            <a:endParaRPr lang="uk-UA">
              <a:solidFill>
                <a:prstClr val="black">
                  <a:tint val="75000"/>
                </a:prstClr>
              </a:solidFill>
            </a:endParaRPr>
          </a:p>
        </p:txBody>
      </p:sp>
    </p:spTree>
    <p:extLst>
      <p:ext uri="{BB962C8B-B14F-4D97-AF65-F5344CB8AC3E}">
        <p14:creationId xmlns:p14="http://schemas.microsoft.com/office/powerpoint/2010/main" val="146707965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med" advTm="0">
    <p:pull/>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2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8" Type="http://schemas.openxmlformats.org/officeDocument/2006/relationships/tags" Target="../tags/tag7.xml"/><Relationship Id="rId3" Type="http://schemas.openxmlformats.org/officeDocument/2006/relationships/tags" Target="../tags/tag2.xml"/><Relationship Id="rId7" Type="http://schemas.openxmlformats.org/officeDocument/2006/relationships/tags" Target="../tags/tag6.xml"/><Relationship Id="rId12" Type="http://schemas.openxmlformats.org/officeDocument/2006/relationships/chart" Target="../charts/chart1.xml"/><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tags" Target="../tags/tag5.xml"/><Relationship Id="rId11" Type="http://schemas.openxmlformats.org/officeDocument/2006/relationships/image" Target="../media/image16.emf"/><Relationship Id="rId5" Type="http://schemas.openxmlformats.org/officeDocument/2006/relationships/tags" Target="../tags/tag4.xml"/><Relationship Id="rId10" Type="http://schemas.openxmlformats.org/officeDocument/2006/relationships/oleObject" Target="../embeddings/oleObject1.bin"/><Relationship Id="rId4" Type="http://schemas.openxmlformats.org/officeDocument/2006/relationships/tags" Target="../tags/tag3.xml"/><Relationship Id="rId9" Type="http://schemas.openxmlformats.org/officeDocument/2006/relationships/slideLayout" Target="../slideLayouts/slideLayout2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371" y="0"/>
            <a:ext cx="2405386" cy="1678816"/>
          </a:xfrm>
          <a:prstGeom prst="rect">
            <a:avLst/>
          </a:prstGeom>
        </p:spPr>
      </p:pic>
      <p:sp>
        <p:nvSpPr>
          <p:cNvPr id="2" name="Заголовок 1"/>
          <p:cNvSpPr>
            <a:spLocks noGrp="1"/>
          </p:cNvSpPr>
          <p:nvPr>
            <p:ph type="ctrTitle"/>
          </p:nvPr>
        </p:nvSpPr>
        <p:spPr>
          <a:xfrm>
            <a:off x="685800" y="2603673"/>
            <a:ext cx="7846640" cy="2547714"/>
          </a:xfrm>
        </p:spPr>
        <p:txBody>
          <a:bodyPr>
            <a:noAutofit/>
          </a:bodyPr>
          <a:lstStyle/>
          <a:p>
            <a:r>
              <a:rPr lang="ru-RU" sz="2300" dirty="0">
                <a:solidFill>
                  <a:schemeClr val="tx2"/>
                </a:solidFill>
              </a:rPr>
              <a:t>АКТУАЛЬНЫЕ ВОПРОСЫ ПРИМЕНЕНИЯ НОРМ ФЕДЕРАЛЬНОГО ЗАКОНА №218-ФЗ ОТ 13.07.2015 </a:t>
            </a:r>
            <a:br>
              <a:rPr lang="ru-RU" sz="2300" dirty="0">
                <a:solidFill>
                  <a:schemeClr val="tx2"/>
                </a:solidFill>
              </a:rPr>
            </a:br>
            <a:r>
              <a:rPr lang="ru-RU" sz="2300" dirty="0">
                <a:solidFill>
                  <a:schemeClr val="tx2"/>
                </a:solidFill>
              </a:rPr>
              <a:t>«О ГОСУДАРСТВЕННОЙ РЕГИСТРАЦИИ НЕДВИЖИМОСТИ» </a:t>
            </a:r>
            <a:br>
              <a:rPr lang="ru-RU" sz="2300" dirty="0">
                <a:solidFill>
                  <a:schemeClr val="tx2"/>
                </a:solidFill>
              </a:rPr>
            </a:br>
            <a:r>
              <a:rPr lang="ru-RU" sz="2300" dirty="0">
                <a:solidFill>
                  <a:schemeClr val="tx2"/>
                </a:solidFill>
              </a:rPr>
              <a:t>И ДРУГИХ НОВЕЛЛ ЗАКОНОДАТЕЛЬСТВА В ДЕЯТЕЛЬНОСТИ </a:t>
            </a:r>
            <a:r>
              <a:rPr lang="ru-RU" sz="2300">
                <a:solidFill>
                  <a:schemeClr val="tx2"/>
                </a:solidFill>
              </a:rPr>
              <a:t>КАДАСТРОВЫХ ИНЖЕНЕРОВ</a:t>
            </a:r>
            <a:endParaRPr lang="ru-RU" sz="2300" dirty="0">
              <a:solidFill>
                <a:schemeClr val="tx2"/>
              </a:solidFill>
            </a:endParaRPr>
          </a:p>
        </p:txBody>
      </p:sp>
      <p:sp>
        <p:nvSpPr>
          <p:cNvPr id="3" name="Подзаголовок 2"/>
          <p:cNvSpPr>
            <a:spLocks noGrp="1"/>
          </p:cNvSpPr>
          <p:nvPr>
            <p:ph type="subTitle" idx="1"/>
          </p:nvPr>
        </p:nvSpPr>
        <p:spPr>
          <a:xfrm>
            <a:off x="864704" y="1849141"/>
            <a:ext cx="7488832" cy="864096"/>
          </a:xfrm>
        </p:spPr>
        <p:txBody>
          <a:bodyPr>
            <a:normAutofit/>
          </a:bodyPr>
          <a:lstStyle/>
          <a:p>
            <a:r>
              <a:rPr lang="ru-RU" sz="2100" dirty="0">
                <a:solidFill>
                  <a:schemeClr val="tx1"/>
                </a:solidFill>
              </a:rPr>
              <a:t>Семинар для кадастровых инженеров Республики Татарстан</a:t>
            </a:r>
          </a:p>
          <a:p>
            <a:endParaRPr lang="ru-RU" sz="2200" dirty="0"/>
          </a:p>
        </p:txBody>
      </p:sp>
      <p:sp>
        <p:nvSpPr>
          <p:cNvPr id="4" name="Подзаголовок 2"/>
          <p:cNvSpPr txBox="1">
            <a:spLocks/>
          </p:cNvSpPr>
          <p:nvPr/>
        </p:nvSpPr>
        <p:spPr>
          <a:xfrm>
            <a:off x="1371600" y="5949280"/>
            <a:ext cx="6400800" cy="40689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2000" dirty="0">
                <a:solidFill>
                  <a:schemeClr val="tx1"/>
                </a:solidFill>
              </a:rPr>
              <a:t>г. Казань, 21.02.2017 г.</a:t>
            </a:r>
          </a:p>
        </p:txBody>
      </p:sp>
      <p:sp>
        <p:nvSpPr>
          <p:cNvPr id="5" name="Подзаголовок 2"/>
          <p:cNvSpPr txBox="1">
            <a:spLocks/>
          </p:cNvSpPr>
          <p:nvPr/>
        </p:nvSpPr>
        <p:spPr>
          <a:xfrm>
            <a:off x="1907704" y="407360"/>
            <a:ext cx="5688632" cy="864096"/>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1900" dirty="0">
                <a:solidFill>
                  <a:schemeClr val="tx1"/>
                </a:solidFill>
              </a:rPr>
              <a:t>Управление </a:t>
            </a:r>
            <a:r>
              <a:rPr lang="ru-RU" sz="1900" dirty="0" err="1">
                <a:solidFill>
                  <a:schemeClr val="tx1"/>
                </a:solidFill>
              </a:rPr>
              <a:t>Росреестра</a:t>
            </a:r>
            <a:r>
              <a:rPr lang="ru-RU" sz="1900" dirty="0">
                <a:solidFill>
                  <a:schemeClr val="tx1"/>
                </a:solidFill>
              </a:rPr>
              <a:t> по Республике Татарстан</a:t>
            </a:r>
          </a:p>
          <a:p>
            <a:r>
              <a:rPr lang="ru-RU" sz="1900" dirty="0">
                <a:solidFill>
                  <a:schemeClr val="tx1"/>
                </a:solidFill>
              </a:rPr>
              <a:t>СРО «Ассоциация кадастровых инженеров Поволжья»</a:t>
            </a:r>
          </a:p>
          <a:p>
            <a:endParaRPr lang="ru-RU" sz="1900"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5215" y="260648"/>
            <a:ext cx="773209" cy="1171583"/>
          </a:xfrm>
          <a:prstGeom prst="rect">
            <a:avLst/>
          </a:prstGeom>
        </p:spPr>
      </p:pic>
    </p:spTree>
    <p:extLst>
      <p:ext uri="{BB962C8B-B14F-4D97-AF65-F5344CB8AC3E}">
        <p14:creationId xmlns:p14="http://schemas.microsoft.com/office/powerpoint/2010/main" val="6573316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539552" y="1628800"/>
            <a:ext cx="8280920" cy="2739211"/>
          </a:xfrm>
          <a:prstGeom prst="rect">
            <a:avLst/>
          </a:prstGeom>
          <a:noFill/>
        </p:spPr>
        <p:txBody>
          <a:bodyPr wrap="square" rtlCol="0">
            <a:spAutoFit/>
          </a:bodyPr>
          <a:lstStyle/>
          <a:p>
            <a:pPr algn="ctr"/>
            <a:r>
              <a:rPr lang="ru-RU" sz="2800" b="1" dirty="0">
                <a:latin typeface="Times New Roman" pitchFamily="18" charset="0"/>
                <a:cs typeface="Times New Roman" pitchFamily="18" charset="0"/>
              </a:rPr>
              <a:t>Текущая ситуация в области саморегулирования кадастровой деятельности. Информация о деятельности СРО АКИ «Поволжье»</a:t>
            </a:r>
          </a:p>
          <a:p>
            <a:endParaRPr lang="ru-RU" sz="2400" b="1" dirty="0">
              <a:latin typeface="Times New Roman" pitchFamily="18" charset="0"/>
              <a:cs typeface="Times New Roman" pitchFamily="18" charset="0"/>
            </a:endParaRPr>
          </a:p>
          <a:p>
            <a:endParaRPr lang="ru-RU" sz="2400" b="1" dirty="0">
              <a:latin typeface="Times New Roman" pitchFamily="18" charset="0"/>
              <a:cs typeface="Times New Roman" pitchFamily="18" charset="0"/>
            </a:endParaRPr>
          </a:p>
          <a:p>
            <a:pPr algn="ctr"/>
            <a:r>
              <a:rPr lang="ru-RU" sz="2000" b="1" dirty="0">
                <a:latin typeface="Times New Roman" pitchFamily="18" charset="0"/>
                <a:cs typeface="Times New Roman" pitchFamily="18" charset="0"/>
              </a:rPr>
              <a:t>Исполнительный директора СРО «Ассоциация </a:t>
            </a:r>
          </a:p>
          <a:p>
            <a:pPr algn="ctr"/>
            <a:r>
              <a:rPr lang="ru-RU" sz="2000" b="1" dirty="0">
                <a:latin typeface="Times New Roman" pitchFamily="18" charset="0"/>
                <a:cs typeface="Times New Roman" pitchFamily="18" charset="0"/>
              </a:rPr>
              <a:t>кадастровых инженеров Поволжья»   </a:t>
            </a:r>
            <a:r>
              <a:rPr lang="ru-RU" sz="2000" b="1" i="1" dirty="0">
                <a:latin typeface="Times New Roman" pitchFamily="18" charset="0"/>
                <a:cs typeface="Times New Roman" pitchFamily="18" charset="0"/>
              </a:rPr>
              <a:t>Савельев Вадим Петрович</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a:bodyPr>
          <a:lstStyle/>
          <a:p>
            <a:br>
              <a:rPr lang="ru-RU" sz="3000" dirty="0"/>
            </a:br>
            <a:endParaRPr lang="ru-RU" sz="3000" dirty="0"/>
          </a:p>
        </p:txBody>
      </p:sp>
      <p:sp>
        <p:nvSpPr>
          <p:cNvPr id="4" name="Объект 3"/>
          <p:cNvSpPr>
            <a:spLocks noGrp="1"/>
          </p:cNvSpPr>
          <p:nvPr>
            <p:ph idx="1"/>
          </p:nvPr>
        </p:nvSpPr>
        <p:spPr>
          <a:xfrm>
            <a:off x="395536" y="548680"/>
            <a:ext cx="8229600" cy="5500613"/>
          </a:xfrm>
        </p:spPr>
        <p:txBody>
          <a:bodyPr>
            <a:noAutofit/>
          </a:bodyPr>
          <a:lstStyle/>
          <a:p>
            <a:pPr marL="0" lvl="0" indent="0">
              <a:buNone/>
            </a:pPr>
            <a:r>
              <a:rPr lang="ru-RU" sz="2200" b="1" dirty="0"/>
              <a:t>  </a:t>
            </a:r>
          </a:p>
          <a:p>
            <a:pPr marL="0" indent="457200" algn="ctr">
              <a:buNone/>
            </a:pPr>
            <a:r>
              <a:rPr lang="ru-RU" sz="2800" dirty="0">
                <a:solidFill>
                  <a:srgbClr val="FF0000"/>
                </a:solidFill>
              </a:rPr>
              <a:t>Уважаемые коллеги!</a:t>
            </a:r>
          </a:p>
          <a:p>
            <a:pPr marL="0" indent="457200">
              <a:buNone/>
            </a:pPr>
            <a:endParaRPr lang="ru-RU" sz="2200" dirty="0"/>
          </a:p>
          <a:p>
            <a:pPr marL="0" indent="457200" algn="just">
              <a:buNone/>
            </a:pPr>
            <a:r>
              <a:rPr lang="ru-RU" sz="2400" dirty="0"/>
              <a:t>1 декабря 2016 года завершился «переходный период» реформирования института кадастровых инженеров по Закону №452-ФЗ от 30.12.2015г. (в другой части реформы только начинаются, и  без всякого переходного периода – Закон № 218- ФЗ и т.д.).</a:t>
            </a:r>
          </a:p>
          <a:p>
            <a:pPr marL="0" indent="457200" algn="just">
              <a:buNone/>
            </a:pPr>
            <a:endParaRPr lang="ru-RU" sz="2400" dirty="0"/>
          </a:p>
          <a:p>
            <a:pPr marL="0" indent="457200" algn="just">
              <a:buNone/>
            </a:pPr>
            <a:r>
              <a:rPr lang="ru-RU" sz="2400" dirty="0"/>
              <a:t>Основная суть «завершенной» реформы – </a:t>
            </a:r>
            <a:r>
              <a:rPr lang="ru-RU" sz="2400" b="1" dirty="0"/>
              <a:t>передача функций регулирования и контроля деятельности кадастровых инженеров в саморегулируемые организации.</a:t>
            </a:r>
          </a:p>
          <a:p>
            <a:pPr marL="0" indent="0">
              <a:buNone/>
            </a:pPr>
            <a:endParaRPr lang="ru-RU" sz="2200" b="1" dirty="0"/>
          </a:p>
        </p:txBody>
      </p:sp>
    </p:spTree>
    <p:extLst>
      <p:ext uri="{BB962C8B-B14F-4D97-AF65-F5344CB8AC3E}">
        <p14:creationId xmlns:p14="http://schemas.microsoft.com/office/powerpoint/2010/main" val="9268181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txBox="1">
            <a:spLocks noChangeArrowheads="1"/>
          </p:cNvSpPr>
          <p:nvPr/>
        </p:nvSpPr>
        <p:spPr>
          <a:xfrm>
            <a:off x="1547664" y="164949"/>
            <a:ext cx="6480175" cy="504826"/>
          </a:xfrm>
          <a:prstGeom prst="rect">
            <a:avLst/>
          </a:prstGeom>
        </p:spPr>
        <p:txBody>
          <a:bodyPr vert="horz" lIns="91440" tIns="45720" rIns="91440" bIns="45720" rtlCol="0">
            <a:normAutofit fontScale="70000" lnSpcReduction="20000"/>
          </a:bodyPr>
          <a:lstStyle/>
          <a:p>
            <a:pPr marL="0" marR="0" lvl="0" indent="0" algn="ctr" defTabSz="914400" rtl="0" eaLnBrk="1" fontAlgn="auto" latinLnBrk="0" hangingPunct="1">
              <a:lnSpc>
                <a:spcPct val="90000"/>
              </a:lnSpc>
              <a:spcBef>
                <a:spcPct val="20000"/>
              </a:spcBef>
              <a:spcAft>
                <a:spcPts val="0"/>
              </a:spcAft>
              <a:buClrTx/>
              <a:buSzTx/>
              <a:buFontTx/>
              <a:buNone/>
              <a:tabLst/>
              <a:defRPr/>
            </a:pPr>
            <a:r>
              <a:rPr kumimoji="0" lang="ru-RU" sz="3200" b="1" i="0" u="sng" strike="noStrike" kern="1200" cap="none" spc="0" normalizeH="0" baseline="0" noProof="0" dirty="0">
                <a:ln>
                  <a:noFill/>
                </a:ln>
                <a:solidFill>
                  <a:srgbClr val="C00000"/>
                </a:solidFill>
                <a:effectLst/>
                <a:uLnTx/>
                <a:uFillTx/>
                <a:latin typeface="Times New Roman" pitchFamily="18" charset="0"/>
                <a:ea typeface="+mn-ea"/>
                <a:cs typeface="Times New Roman" pitchFamily="18" charset="0"/>
              </a:rPr>
              <a:t>Регулирование кадастровой деятельности в РФ</a:t>
            </a:r>
          </a:p>
          <a:p>
            <a:pPr marL="0" marR="0" lvl="0" indent="0" algn="ctr" defTabSz="914400" rtl="0" eaLnBrk="1" fontAlgn="auto" latinLnBrk="0" hangingPunct="1">
              <a:lnSpc>
                <a:spcPct val="90000"/>
              </a:lnSpc>
              <a:spcBef>
                <a:spcPct val="20000"/>
              </a:spcBef>
              <a:spcAft>
                <a:spcPts val="0"/>
              </a:spcAft>
              <a:buClrTx/>
              <a:buSzTx/>
              <a:buFontTx/>
              <a:buNone/>
              <a:tabLst/>
              <a:defRPr/>
            </a:pPr>
            <a:endParaRPr kumimoji="0" lang="ru-RU" sz="1600" b="1" i="0" u="sng"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a:p>
            <a:pPr marL="0" marR="0" lvl="0" indent="0" algn="l" defTabSz="914400" rtl="0" eaLnBrk="1" fontAlgn="auto" latinLnBrk="0" hangingPunct="1">
              <a:lnSpc>
                <a:spcPct val="90000"/>
              </a:lnSpc>
              <a:spcBef>
                <a:spcPct val="20000"/>
              </a:spcBef>
              <a:spcAft>
                <a:spcPts val="0"/>
              </a:spcAft>
              <a:buClrTx/>
              <a:buSzTx/>
              <a:buFontTx/>
              <a:buNone/>
              <a:tabLst/>
              <a:defRPr/>
            </a:pPr>
            <a:endParaRPr kumimoji="0" lang="ru-RU"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90000"/>
              </a:lnSpc>
              <a:spcBef>
                <a:spcPct val="20000"/>
              </a:spcBef>
              <a:spcAft>
                <a:spcPts val="0"/>
              </a:spcAft>
              <a:buClrTx/>
              <a:buSzTx/>
              <a:buFontTx/>
              <a:buNone/>
              <a:tabLst/>
              <a:defRPr/>
            </a:pPr>
            <a:endParaRPr kumimoji="0" lang="ru-RU" sz="12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Выноска со стрелкой вниз 9"/>
          <p:cNvSpPr/>
          <p:nvPr/>
        </p:nvSpPr>
        <p:spPr>
          <a:xfrm>
            <a:off x="2590778" y="747710"/>
            <a:ext cx="3205358" cy="1187469"/>
          </a:xfrm>
          <a:prstGeom prst="downArrow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700" dirty="0">
                <a:solidFill>
                  <a:schemeClr val="tx1"/>
                </a:solidFill>
                <a:effectLst>
                  <a:outerShdw blurRad="38100" dist="38100" dir="2700000" algn="tl">
                    <a:srgbClr val="FFFFFF"/>
                  </a:outerShdw>
                </a:effectLst>
                <a:cs typeface="Arial" charset="0"/>
              </a:rPr>
              <a:t>Минэкономразвития России</a:t>
            </a:r>
          </a:p>
        </p:txBody>
      </p:sp>
      <p:sp>
        <p:nvSpPr>
          <p:cNvPr id="13" name="Вертикальный свиток 12"/>
          <p:cNvSpPr/>
          <p:nvPr/>
        </p:nvSpPr>
        <p:spPr>
          <a:xfrm rot="16200000">
            <a:off x="111897" y="1481947"/>
            <a:ext cx="1933575" cy="576263"/>
          </a:xfrm>
          <a:prstGeom prst="verticalScroll">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500" dirty="0">
                <a:solidFill>
                  <a:schemeClr val="tx1"/>
                </a:solidFill>
                <a:effectLst>
                  <a:outerShdw blurRad="38100" dist="38100" dir="2700000" algn="tl">
                    <a:srgbClr val="FFFFFF"/>
                  </a:outerShdw>
                </a:effectLst>
                <a:cs typeface="Arial" charset="0"/>
              </a:rPr>
              <a:t>Государственное регулирование</a:t>
            </a:r>
          </a:p>
        </p:txBody>
      </p:sp>
      <p:sp>
        <p:nvSpPr>
          <p:cNvPr id="14" name="Выноска со стрелкой вниз 13"/>
          <p:cNvSpPr/>
          <p:nvPr/>
        </p:nvSpPr>
        <p:spPr>
          <a:xfrm>
            <a:off x="2139519" y="1935179"/>
            <a:ext cx="4107876" cy="1081088"/>
          </a:xfrm>
          <a:prstGeom prst="downArrowCallout">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sz="1700" dirty="0">
              <a:ln w="0"/>
              <a:solidFill>
                <a:schemeClr val="tx1"/>
              </a:solidFill>
            </a:endParaRPr>
          </a:p>
          <a:p>
            <a:pPr algn="ctr">
              <a:defRPr/>
            </a:pPr>
            <a:r>
              <a:rPr lang="ru-RU" sz="1700" dirty="0">
                <a:ln w="0"/>
                <a:solidFill>
                  <a:schemeClr val="tx1"/>
                </a:solidFill>
              </a:rPr>
              <a:t>Росреестр </a:t>
            </a:r>
          </a:p>
          <a:p>
            <a:pPr algn="ctr">
              <a:defRPr/>
            </a:pPr>
            <a:endParaRPr lang="ru-RU" sz="1700" dirty="0">
              <a:ln w="0"/>
              <a:solidFill>
                <a:schemeClr val="tx1"/>
              </a:solidFill>
            </a:endParaRPr>
          </a:p>
        </p:txBody>
      </p:sp>
      <p:sp>
        <p:nvSpPr>
          <p:cNvPr id="16" name="Вертикальный свиток 15"/>
          <p:cNvSpPr/>
          <p:nvPr/>
        </p:nvSpPr>
        <p:spPr>
          <a:xfrm rot="16200000">
            <a:off x="-52410" y="3549667"/>
            <a:ext cx="2212975" cy="527050"/>
          </a:xfrm>
          <a:prstGeom prst="verticalScroll">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500" dirty="0">
                <a:solidFill>
                  <a:schemeClr val="tx1"/>
                </a:solidFill>
                <a:effectLst>
                  <a:outerShdw blurRad="38100" dist="38100" dir="2700000" algn="tl">
                    <a:srgbClr val="FFFFFF"/>
                  </a:outerShdw>
                </a:effectLst>
                <a:cs typeface="Arial" charset="0"/>
              </a:rPr>
              <a:t>Саморегулирование</a:t>
            </a:r>
          </a:p>
        </p:txBody>
      </p:sp>
      <p:sp>
        <p:nvSpPr>
          <p:cNvPr id="18" name="Стрелка вниз 17"/>
          <p:cNvSpPr/>
          <p:nvPr/>
        </p:nvSpPr>
        <p:spPr>
          <a:xfrm>
            <a:off x="2230399" y="2682884"/>
            <a:ext cx="423863" cy="1444625"/>
          </a:xfrm>
          <a:prstGeom prst="downArrow">
            <a:avLst/>
          </a:prstGeom>
          <a:solidFill>
            <a:srgbClr val="92D050"/>
          </a:solidFill>
          <a:ln>
            <a:solidFill>
              <a:schemeClr val="accent1">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defRPr/>
            </a:pPr>
            <a:endParaRPr lang="ru-RU"/>
          </a:p>
        </p:txBody>
      </p:sp>
      <p:sp>
        <p:nvSpPr>
          <p:cNvPr id="22" name="Стрелка вниз 21"/>
          <p:cNvSpPr/>
          <p:nvPr/>
        </p:nvSpPr>
        <p:spPr>
          <a:xfrm>
            <a:off x="3780707" y="3654905"/>
            <a:ext cx="825500" cy="469900"/>
          </a:xfrm>
          <a:prstGeom prst="downArrow">
            <a:avLst/>
          </a:prstGeom>
          <a:solidFill>
            <a:srgbClr val="FFC0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4" name="Блок-схема: несколько документов 23"/>
          <p:cNvSpPr/>
          <p:nvPr/>
        </p:nvSpPr>
        <p:spPr>
          <a:xfrm>
            <a:off x="2230399" y="4183052"/>
            <a:ext cx="3786214" cy="838200"/>
          </a:xfrm>
          <a:prstGeom prst="flowChartMultidocument">
            <a:avLst/>
          </a:prstGeom>
          <a:solidFill>
            <a:srgbClr val="FFC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ln w="0"/>
                <a:solidFill>
                  <a:schemeClr val="tx1"/>
                </a:solidFill>
                <a:effectLst>
                  <a:outerShdw blurRad="38100" dist="19050" dir="2700000" algn="tl" rotWithShape="0">
                    <a:schemeClr val="dk1">
                      <a:alpha val="40000"/>
                    </a:schemeClr>
                  </a:outerShdw>
                </a:effectLst>
              </a:rPr>
              <a:t>СРО – члены </a:t>
            </a:r>
            <a:r>
              <a:rPr lang="ru-RU" dirty="0" err="1">
                <a:ln w="0"/>
                <a:solidFill>
                  <a:schemeClr val="tx1"/>
                </a:solidFill>
                <a:effectLst>
                  <a:outerShdw blurRad="38100" dist="19050" dir="2700000" algn="tl" rotWithShape="0">
                    <a:schemeClr val="dk1">
                      <a:alpha val="40000"/>
                    </a:schemeClr>
                  </a:outerShdw>
                </a:effectLst>
              </a:rPr>
              <a:t>Нацобъединения</a:t>
            </a:r>
            <a:endParaRPr lang="ru-RU" dirty="0">
              <a:ln w="0"/>
              <a:solidFill>
                <a:schemeClr val="tx1"/>
              </a:solidFill>
              <a:effectLst>
                <a:outerShdw blurRad="38100" dist="19050" dir="2700000" algn="tl" rotWithShape="0">
                  <a:schemeClr val="dk1">
                    <a:alpha val="40000"/>
                  </a:schemeClr>
                </a:outerShdw>
              </a:effectLst>
            </a:endParaRPr>
          </a:p>
        </p:txBody>
      </p:sp>
      <p:sp>
        <p:nvSpPr>
          <p:cNvPr id="27" name="Вертикальный свиток 26"/>
          <p:cNvSpPr/>
          <p:nvPr/>
        </p:nvSpPr>
        <p:spPr>
          <a:xfrm rot="16200000">
            <a:off x="242072" y="5468160"/>
            <a:ext cx="1622425" cy="525463"/>
          </a:xfrm>
          <a:prstGeom prst="verticalScroll">
            <a:avLst/>
          </a:prstGeom>
          <a:solidFill>
            <a:schemeClr val="accent5">
              <a:lumMod val="60000"/>
              <a:lumOff val="40000"/>
            </a:schemeClr>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r>
              <a:rPr lang="ru-RU" sz="1600">
                <a:solidFill>
                  <a:schemeClr val="tx1"/>
                </a:solidFill>
                <a:effectLst>
                  <a:outerShdw blurRad="38100" dist="38100" dir="2700000" algn="tl">
                    <a:srgbClr val="FFFFFF"/>
                  </a:outerShdw>
                </a:effectLst>
                <a:cs typeface="Arial" charset="0"/>
              </a:rPr>
              <a:t>Кадастровая деятельность</a:t>
            </a:r>
          </a:p>
        </p:txBody>
      </p:sp>
      <p:sp>
        <p:nvSpPr>
          <p:cNvPr id="28" name="Стрелка вниз 27"/>
          <p:cNvSpPr/>
          <p:nvPr/>
        </p:nvSpPr>
        <p:spPr>
          <a:xfrm>
            <a:off x="3622279" y="5095703"/>
            <a:ext cx="1002454" cy="565545"/>
          </a:xfrm>
          <a:prstGeom prst="downArrow">
            <a:avLst/>
          </a:prstGeom>
          <a:solidFill>
            <a:srgbClr val="FFC000"/>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p:nvSpPr>
          <p:cNvPr id="29" name="Блок-схема: несколько документов 28"/>
          <p:cNvSpPr/>
          <p:nvPr/>
        </p:nvSpPr>
        <p:spPr>
          <a:xfrm>
            <a:off x="1979712" y="5737853"/>
            <a:ext cx="6480175" cy="557212"/>
          </a:xfrm>
          <a:prstGeom prst="flowChartMultidocument">
            <a:avLst/>
          </a:prstGeom>
          <a:solidFill>
            <a:schemeClr val="accent5">
              <a:lumMod val="60000"/>
              <a:lumOff val="40000"/>
            </a:schemeClr>
          </a:solidFill>
          <a:ln>
            <a:solidFill>
              <a:srgbClr val="9933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ru-RU" dirty="0">
                <a:solidFill>
                  <a:schemeClr val="tx1"/>
                </a:solidFill>
              </a:rPr>
              <a:t>Кадастровые инженеры</a:t>
            </a:r>
          </a:p>
        </p:txBody>
      </p:sp>
      <p:sp>
        <p:nvSpPr>
          <p:cNvPr id="30" name="Блок-схема: процесс 29"/>
          <p:cNvSpPr/>
          <p:nvPr/>
        </p:nvSpPr>
        <p:spPr>
          <a:xfrm>
            <a:off x="2771756" y="3042459"/>
            <a:ext cx="3244857" cy="563562"/>
          </a:xfrm>
          <a:prstGeom prst="flowChartProcess">
            <a:avLst/>
          </a:prstGeom>
          <a:solidFill>
            <a:srgbClr val="FFC000"/>
          </a:solidFill>
          <a:ln>
            <a:solidFill>
              <a:srgbClr val="C00000"/>
            </a:solidFill>
          </a:ln>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a:r>
              <a:rPr lang="ru-RU" sz="1600" dirty="0">
                <a:solidFill>
                  <a:schemeClr val="tx1"/>
                </a:solidFill>
                <a:effectLst>
                  <a:outerShdw blurRad="38100" dist="38100" dir="2700000" algn="tl">
                    <a:srgbClr val="FFFFFF"/>
                  </a:outerShdw>
                </a:effectLst>
                <a:cs typeface="Arial" charset="0"/>
              </a:rPr>
              <a:t>Национальное объединение кадастровых инженеров</a:t>
            </a:r>
          </a:p>
        </p:txBody>
      </p:sp>
      <p:sp>
        <p:nvSpPr>
          <p:cNvPr id="21" name="TextBox 20"/>
          <p:cNvSpPr txBox="1"/>
          <p:nvPr/>
        </p:nvSpPr>
        <p:spPr>
          <a:xfrm>
            <a:off x="8124169" y="6488668"/>
            <a:ext cx="184731" cy="369332"/>
          </a:xfrm>
          <a:prstGeom prst="rect">
            <a:avLst/>
          </a:prstGeom>
          <a:noFill/>
        </p:spPr>
        <p:txBody>
          <a:bodyPr wrap="none" rtlCol="0">
            <a:spAutoFit/>
          </a:bodyPr>
          <a:lstStyle/>
          <a:p>
            <a:endParaRPr lang="ru-RU" b="1" dirty="0">
              <a:latin typeface="Times New Roman" pitchFamily="18" charset="0"/>
              <a:cs typeface="Times New Roman" pitchFamily="18" charset="0"/>
            </a:endParaRPr>
          </a:p>
        </p:txBody>
      </p:sp>
      <p:sp>
        <p:nvSpPr>
          <p:cNvPr id="2" name="Прямоугольник 1"/>
          <p:cNvSpPr/>
          <p:nvPr/>
        </p:nvSpPr>
        <p:spPr>
          <a:xfrm>
            <a:off x="6337693" y="660974"/>
            <a:ext cx="2699792" cy="923330"/>
          </a:xfrm>
          <a:prstGeom prst="rect">
            <a:avLst/>
          </a:prstGeom>
        </p:spPr>
        <p:txBody>
          <a:bodyPr wrap="square">
            <a:spAutoFit/>
          </a:bodyPr>
          <a:lstStyle/>
          <a:p>
            <a:r>
              <a:rPr lang="ru-RU" dirty="0">
                <a:effectLst>
                  <a:outerShdw blurRad="38100" dist="38100" dir="2700000" algn="tl">
                    <a:srgbClr val="FFFFFF"/>
                  </a:outerShdw>
                </a:effectLst>
                <a:cs typeface="Arial" charset="0"/>
              </a:rPr>
              <a:t>Орган нормативно-правового регулирования</a:t>
            </a:r>
            <a:endParaRPr lang="ru-RU" dirty="0"/>
          </a:p>
        </p:txBody>
      </p:sp>
      <p:sp>
        <p:nvSpPr>
          <p:cNvPr id="23" name="Прямоугольник 22"/>
          <p:cNvSpPr/>
          <p:nvPr/>
        </p:nvSpPr>
        <p:spPr>
          <a:xfrm>
            <a:off x="6352898" y="1948563"/>
            <a:ext cx="2699792" cy="646331"/>
          </a:xfrm>
          <a:prstGeom prst="rect">
            <a:avLst/>
          </a:prstGeom>
        </p:spPr>
        <p:txBody>
          <a:bodyPr wrap="square">
            <a:spAutoFit/>
          </a:bodyPr>
          <a:lstStyle/>
          <a:p>
            <a:r>
              <a:rPr lang="ru-RU" dirty="0">
                <a:ln w="0"/>
              </a:rPr>
              <a:t>Надзор за деятельностью СРО</a:t>
            </a:r>
            <a:endParaRPr lang="ru-RU" dirty="0"/>
          </a:p>
        </p:txBody>
      </p:sp>
      <p:sp>
        <p:nvSpPr>
          <p:cNvPr id="31" name="Прямоугольник 30"/>
          <p:cNvSpPr/>
          <p:nvPr/>
        </p:nvSpPr>
        <p:spPr>
          <a:xfrm>
            <a:off x="6395521" y="3041242"/>
            <a:ext cx="2699792" cy="646331"/>
          </a:xfrm>
          <a:prstGeom prst="rect">
            <a:avLst/>
          </a:prstGeom>
        </p:spPr>
        <p:txBody>
          <a:bodyPr wrap="square">
            <a:spAutoFit/>
          </a:bodyPr>
          <a:lstStyle/>
          <a:p>
            <a:r>
              <a:rPr lang="ru-RU" dirty="0">
                <a:ln w="0"/>
              </a:rPr>
              <a:t>Координация СРО, проведение экзаменов</a:t>
            </a:r>
            <a:endParaRPr lang="ru-RU" dirty="0"/>
          </a:p>
        </p:txBody>
      </p:sp>
      <p:sp>
        <p:nvSpPr>
          <p:cNvPr id="32" name="Прямоугольник 31"/>
          <p:cNvSpPr/>
          <p:nvPr/>
        </p:nvSpPr>
        <p:spPr>
          <a:xfrm>
            <a:off x="5844823" y="4264604"/>
            <a:ext cx="3299177" cy="923330"/>
          </a:xfrm>
          <a:prstGeom prst="rect">
            <a:avLst/>
          </a:prstGeom>
        </p:spPr>
        <p:txBody>
          <a:bodyPr wrap="square">
            <a:spAutoFit/>
          </a:bodyPr>
          <a:lstStyle/>
          <a:p>
            <a:pPr algn="ctr"/>
            <a:r>
              <a:rPr lang="ru-RU" b="1" dirty="0">
                <a:effectLst>
                  <a:outerShdw blurRad="38100" dist="38100" dir="2700000" algn="tl">
                    <a:srgbClr val="FFFFFF"/>
                  </a:outerShdw>
                </a:effectLst>
                <a:cs typeface="Arial" charset="0"/>
              </a:rPr>
              <a:t>Регулятор деятельности кадастровых инженеров</a:t>
            </a:r>
          </a:p>
          <a:p>
            <a:pPr algn="ctr"/>
            <a:r>
              <a:rPr lang="ru-RU" b="1" dirty="0">
                <a:effectLst>
                  <a:outerShdw blurRad="38100" dist="38100" dir="2700000" algn="tl">
                    <a:srgbClr val="FFFFFF"/>
                  </a:outerShdw>
                </a:effectLst>
                <a:cs typeface="Arial" charset="0"/>
              </a:rPr>
              <a:t>(учет, контроль, методология)</a:t>
            </a:r>
          </a:p>
        </p:txBody>
      </p:sp>
    </p:spTree>
    <p:extLst>
      <p:ext uri="{BB962C8B-B14F-4D97-AF65-F5344CB8AC3E}">
        <p14:creationId xmlns:p14="http://schemas.microsoft.com/office/powerpoint/2010/main" val="268737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a:bodyPr>
          <a:lstStyle/>
          <a:p>
            <a:br>
              <a:rPr lang="ru-RU" sz="3000" dirty="0"/>
            </a:br>
            <a:endParaRPr lang="ru-RU" sz="3000" dirty="0"/>
          </a:p>
        </p:txBody>
      </p:sp>
      <p:sp>
        <p:nvSpPr>
          <p:cNvPr id="4" name="Объект 3"/>
          <p:cNvSpPr>
            <a:spLocks noGrp="1"/>
          </p:cNvSpPr>
          <p:nvPr>
            <p:ph idx="1"/>
          </p:nvPr>
        </p:nvSpPr>
        <p:spPr>
          <a:xfrm>
            <a:off x="395536" y="548680"/>
            <a:ext cx="8496944" cy="5500613"/>
          </a:xfrm>
        </p:spPr>
        <p:txBody>
          <a:bodyPr>
            <a:noAutofit/>
          </a:bodyPr>
          <a:lstStyle/>
          <a:p>
            <a:pPr marL="0" lvl="0" indent="0">
              <a:buNone/>
            </a:pPr>
            <a:r>
              <a:rPr lang="ru-RU" sz="2200" b="1" dirty="0"/>
              <a:t>  </a:t>
            </a:r>
          </a:p>
          <a:p>
            <a:pPr marL="0" lvl="0" indent="0" algn="ctr">
              <a:buNone/>
            </a:pPr>
            <a:r>
              <a:rPr lang="ru-RU" sz="2800" b="1" dirty="0">
                <a:solidFill>
                  <a:srgbClr val="FF0000"/>
                </a:solidFill>
              </a:rPr>
              <a:t>Без Национального объединения КИ нельзя:</a:t>
            </a:r>
            <a:endParaRPr lang="ru-RU" sz="2800" b="1" dirty="0"/>
          </a:p>
          <a:p>
            <a:pPr marL="0" lvl="0" indent="0">
              <a:buNone/>
            </a:pPr>
            <a:endParaRPr lang="ru-RU" sz="2200" b="1" dirty="0"/>
          </a:p>
          <a:p>
            <a:pPr marL="457200" indent="-457200" algn="just">
              <a:buAutoNum type="arabicPeriod"/>
            </a:pPr>
            <a:r>
              <a:rPr lang="ru-RU" sz="2800" dirty="0"/>
              <a:t>Сформировать </a:t>
            </a:r>
            <a:r>
              <a:rPr lang="ru-RU" sz="2800" b="1" dirty="0"/>
              <a:t>апелляционные комиссии </a:t>
            </a:r>
            <a:r>
              <a:rPr lang="ru-RU" sz="2800" dirty="0"/>
              <a:t>и организовать их работу (в приостановках уже пишут).</a:t>
            </a:r>
          </a:p>
          <a:p>
            <a:pPr marL="457200" indent="-457200" algn="just">
              <a:buAutoNum type="arabicPeriod"/>
            </a:pPr>
            <a:endParaRPr lang="ru-RU" sz="2800" dirty="0"/>
          </a:p>
          <a:p>
            <a:pPr marL="457200" indent="-457200" algn="just">
              <a:buAutoNum type="arabicPeriod"/>
            </a:pPr>
            <a:r>
              <a:rPr lang="ru-RU" sz="2800" dirty="0"/>
              <a:t>Утвердить правила стажировки помощников кадастровых инженеров и </a:t>
            </a:r>
            <a:r>
              <a:rPr lang="ru-RU" sz="2800" b="1" dirty="0"/>
              <a:t>начать саму стажировку</a:t>
            </a:r>
            <a:r>
              <a:rPr lang="ru-RU" sz="2800" dirty="0"/>
              <a:t> для конкретных лиц.</a:t>
            </a:r>
          </a:p>
          <a:p>
            <a:pPr marL="0" indent="0">
              <a:buNone/>
            </a:pPr>
            <a:endParaRPr lang="ru-RU" sz="2200" b="1" dirty="0"/>
          </a:p>
        </p:txBody>
      </p:sp>
    </p:spTree>
    <p:extLst>
      <p:ext uri="{BB962C8B-B14F-4D97-AF65-F5344CB8AC3E}">
        <p14:creationId xmlns:p14="http://schemas.microsoft.com/office/powerpoint/2010/main" val="19290203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rcRect l="9560" t="5739" r="16782" b="4850"/>
          <a:stretch/>
        </p:blipFill>
        <p:spPr>
          <a:xfrm>
            <a:off x="107504" y="110564"/>
            <a:ext cx="4041031" cy="6747436"/>
          </a:xfrm>
          <a:prstGeom prst="rect">
            <a:avLst/>
          </a:prstGeom>
        </p:spPr>
      </p:pic>
      <p:pic>
        <p:nvPicPr>
          <p:cNvPr id="5" name="Рисунок 4"/>
          <p:cNvPicPr>
            <a:picLocks noChangeAspect="1"/>
          </p:cNvPicPr>
          <p:nvPr/>
        </p:nvPicPr>
        <p:blipFill rotWithShape="1">
          <a:blip r:embed="rId4" cstate="print">
            <a:extLst>
              <a:ext uri="{28A0092B-C50C-407E-A947-70E740481C1C}">
                <a14:useLocalDpi xmlns:a14="http://schemas.microsoft.com/office/drawing/2010/main" val="0"/>
              </a:ext>
            </a:extLst>
          </a:blip>
          <a:srcRect l="12455" t="5900" r="9566" b="14301"/>
          <a:stretch/>
        </p:blipFill>
        <p:spPr>
          <a:xfrm>
            <a:off x="4211960" y="110564"/>
            <a:ext cx="4794231" cy="6747436"/>
          </a:xfrm>
          <a:prstGeom prst="rect">
            <a:avLst/>
          </a:prstGeom>
        </p:spPr>
      </p:pic>
    </p:spTree>
    <p:extLst>
      <p:ext uri="{BB962C8B-B14F-4D97-AF65-F5344CB8AC3E}">
        <p14:creationId xmlns:p14="http://schemas.microsoft.com/office/powerpoint/2010/main" val="12664250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a:bodyPr>
          <a:lstStyle/>
          <a:p>
            <a:br>
              <a:rPr lang="ru-RU" sz="3000" dirty="0"/>
            </a:br>
            <a:endParaRPr lang="ru-RU" sz="3000" dirty="0"/>
          </a:p>
        </p:txBody>
      </p:sp>
      <p:sp>
        <p:nvSpPr>
          <p:cNvPr id="4" name="Объект 3"/>
          <p:cNvSpPr>
            <a:spLocks noGrp="1"/>
          </p:cNvSpPr>
          <p:nvPr>
            <p:ph idx="1"/>
          </p:nvPr>
        </p:nvSpPr>
        <p:spPr>
          <a:xfrm>
            <a:off x="247833" y="656693"/>
            <a:ext cx="8496944" cy="5004556"/>
          </a:xfrm>
        </p:spPr>
        <p:txBody>
          <a:bodyPr>
            <a:noAutofit/>
          </a:bodyPr>
          <a:lstStyle/>
          <a:p>
            <a:pPr marL="0" lvl="0" indent="0" algn="ctr">
              <a:buNone/>
            </a:pPr>
            <a:r>
              <a:rPr lang="ru-RU" sz="2400" b="1" dirty="0">
                <a:solidFill>
                  <a:srgbClr val="FF0000"/>
                </a:solidFill>
              </a:rPr>
              <a:t>О специализированных органах СРО</a:t>
            </a:r>
          </a:p>
          <a:p>
            <a:pPr marL="0" lvl="0" indent="0" algn="ctr">
              <a:buNone/>
            </a:pPr>
            <a:r>
              <a:rPr lang="ru-RU" sz="2400" b="1" dirty="0">
                <a:solidFill>
                  <a:srgbClr val="FF0000"/>
                </a:solidFill>
              </a:rPr>
              <a:t>(Контрольной комиссии и Дисциплинарной комиссии)</a:t>
            </a:r>
          </a:p>
          <a:p>
            <a:pPr marL="0" indent="0">
              <a:buNone/>
            </a:pPr>
            <a:endParaRPr lang="ru-RU" sz="2200" b="1"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39752" y="1844825"/>
            <a:ext cx="4608512" cy="3528391"/>
          </a:xfrm>
          <a:prstGeom prst="rect">
            <a:avLst/>
          </a:prstGeom>
        </p:spPr>
      </p:pic>
      <p:sp>
        <p:nvSpPr>
          <p:cNvPr id="6" name="Подзаголовок 2"/>
          <p:cNvSpPr txBox="1">
            <a:spLocks/>
          </p:cNvSpPr>
          <p:nvPr/>
        </p:nvSpPr>
        <p:spPr>
          <a:xfrm>
            <a:off x="863588" y="5769263"/>
            <a:ext cx="7488832" cy="540060"/>
          </a:xfrm>
          <a:prstGeom prst="rect">
            <a:avLst/>
          </a:prstGeom>
        </p:spPr>
        <p:txBody>
          <a:bodyPr vert="horz" lIns="91440" tIns="45720" rIns="91440" bIns="45720" rtlCol="0">
            <a:normAutofit fontScale="925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ru-RU" sz="2400" b="1" dirty="0"/>
              <a:t> Что это такое? Как работают? Какие последствия для КИ?</a:t>
            </a:r>
          </a:p>
          <a:p>
            <a:endParaRPr lang="ru-RU" sz="2200" dirty="0"/>
          </a:p>
        </p:txBody>
      </p:sp>
    </p:spTree>
    <p:extLst>
      <p:ext uri="{BB962C8B-B14F-4D97-AF65-F5344CB8AC3E}">
        <p14:creationId xmlns:p14="http://schemas.microsoft.com/office/powerpoint/2010/main" val="3445630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323528" y="476672"/>
            <a:ext cx="8501122" cy="5623488"/>
          </a:xfrm>
        </p:spPr>
        <p:txBody>
          <a:bodyPr>
            <a:normAutofit fontScale="32500" lnSpcReduction="20000"/>
          </a:bodyPr>
          <a:lstStyle/>
          <a:p>
            <a:pPr marL="0" indent="0" algn="ctr">
              <a:buNone/>
            </a:pPr>
            <a:endParaRPr lang="ru-RU" sz="6000" b="1" dirty="0"/>
          </a:p>
          <a:p>
            <a:pPr marL="0" indent="0" algn="ctr">
              <a:buNone/>
            </a:pPr>
            <a:r>
              <a:rPr lang="ru-RU" sz="6000" b="1" dirty="0"/>
              <a:t>Федеральный закон № 315-ФЗ «О саморегулируемых организациях»</a:t>
            </a:r>
          </a:p>
          <a:p>
            <a:pPr marL="0" indent="0" algn="ctr">
              <a:buNone/>
            </a:pPr>
            <a:endParaRPr lang="ru-RU" sz="4600" dirty="0"/>
          </a:p>
          <a:p>
            <a:pPr marL="0" indent="0">
              <a:buNone/>
            </a:pPr>
            <a:r>
              <a:rPr lang="ru-RU" sz="4600" b="1" dirty="0"/>
              <a:t>Статья 19. Специализированные органы саморегулируемой организации</a:t>
            </a:r>
          </a:p>
          <a:p>
            <a:pPr marL="0" indent="0">
              <a:buNone/>
            </a:pPr>
            <a:endParaRPr lang="ru-RU" sz="4600" dirty="0"/>
          </a:p>
          <a:p>
            <a:pPr marL="0" indent="0" algn="just">
              <a:buNone/>
            </a:pPr>
            <a:r>
              <a:rPr lang="ru-RU" sz="4600" dirty="0"/>
              <a:t> 1. К специализированным органам саморегулируемой организации, </a:t>
            </a:r>
            <a:r>
              <a:rPr lang="ru-RU" sz="4600" dirty="0">
                <a:solidFill>
                  <a:srgbClr val="FF0000"/>
                </a:solidFill>
              </a:rPr>
              <a:t>которые в обязательном порядке создаются </a:t>
            </a:r>
            <a:r>
              <a:rPr lang="ru-RU" sz="4600" dirty="0"/>
              <a:t>постоянно действующим коллегиальным органом управления саморегулируемой организации, относятся:</a:t>
            </a:r>
          </a:p>
          <a:p>
            <a:pPr marL="0" indent="0" algn="just">
              <a:buNone/>
            </a:pPr>
            <a:r>
              <a:rPr lang="ru-RU" sz="4600" dirty="0"/>
              <a:t>1) </a:t>
            </a:r>
            <a:r>
              <a:rPr lang="ru-RU" sz="4600" dirty="0">
                <a:solidFill>
                  <a:srgbClr val="FF0000"/>
                </a:solidFill>
              </a:rPr>
              <a:t>орган, осуществляющий контроль </a:t>
            </a:r>
            <a:r>
              <a:rPr lang="ru-RU" sz="4600" dirty="0"/>
              <a:t>за соблюдением членами саморегулируемой организации требований стандартов и правил саморегулируемой организации;    </a:t>
            </a:r>
            <a:r>
              <a:rPr lang="ru-RU" sz="4600" u="sng" dirty="0"/>
              <a:t> </a:t>
            </a:r>
            <a:r>
              <a:rPr lang="ru-RU" sz="5500" u="sng" dirty="0">
                <a:solidFill>
                  <a:srgbClr val="FF0000"/>
                </a:solidFill>
              </a:rPr>
              <a:t>ПРОВЕРЯЕТ</a:t>
            </a:r>
          </a:p>
          <a:p>
            <a:pPr marL="0" indent="0" algn="just">
              <a:buNone/>
            </a:pPr>
            <a:r>
              <a:rPr lang="ru-RU" sz="4600" dirty="0"/>
              <a:t>2) </a:t>
            </a:r>
            <a:r>
              <a:rPr lang="ru-RU" sz="4600" dirty="0">
                <a:solidFill>
                  <a:srgbClr val="FF0000"/>
                </a:solidFill>
              </a:rPr>
              <a:t>орган</a:t>
            </a:r>
            <a:r>
              <a:rPr lang="ru-RU" sz="4600" dirty="0"/>
              <a:t> по рассмотрению дел о применении в отношении членов саморегулируемой организации </a:t>
            </a:r>
            <a:r>
              <a:rPr lang="ru-RU" sz="4600" dirty="0">
                <a:solidFill>
                  <a:srgbClr val="FF0000"/>
                </a:solidFill>
              </a:rPr>
              <a:t>мер дисциплинарного воздействия</a:t>
            </a:r>
            <a:r>
              <a:rPr lang="ru-RU" sz="5500" dirty="0">
                <a:solidFill>
                  <a:srgbClr val="FF0000"/>
                </a:solidFill>
              </a:rPr>
              <a:t>.     </a:t>
            </a:r>
            <a:r>
              <a:rPr lang="ru-RU" sz="5500" u="sng" dirty="0">
                <a:solidFill>
                  <a:srgbClr val="FF0000"/>
                </a:solidFill>
              </a:rPr>
              <a:t>НАКАЗЫВАЕТ</a:t>
            </a:r>
          </a:p>
          <a:p>
            <a:pPr marL="0" indent="0" algn="ctr">
              <a:buNone/>
            </a:pPr>
            <a:r>
              <a:rPr lang="ru-RU" sz="6000" b="1" dirty="0"/>
              <a:t> </a:t>
            </a:r>
          </a:p>
          <a:p>
            <a:pPr marL="0" indent="0" algn="ctr">
              <a:buNone/>
            </a:pPr>
            <a:r>
              <a:rPr lang="ru-RU" sz="6000" b="1" dirty="0"/>
              <a:t>Федеральный закон № 221-ФЗ «О кадастровой деятельности»</a:t>
            </a:r>
          </a:p>
          <a:p>
            <a:pPr marL="0" indent="0" algn="ctr">
              <a:buNone/>
            </a:pPr>
            <a:endParaRPr lang="ru-RU" sz="6000" b="1" dirty="0"/>
          </a:p>
          <a:p>
            <a:pPr marL="0" indent="0">
              <a:buNone/>
            </a:pPr>
            <a:r>
              <a:rPr lang="ru-RU" sz="4600" b="1" dirty="0"/>
              <a:t>Статья 30.1. Органы саморегулируемой организации кадастровых инженеров</a:t>
            </a:r>
          </a:p>
          <a:p>
            <a:pPr marL="0" indent="0">
              <a:buNone/>
            </a:pPr>
            <a:endParaRPr lang="ru-RU" sz="4600" b="1" dirty="0"/>
          </a:p>
          <a:p>
            <a:pPr marL="0" indent="0" algn="just">
              <a:lnSpc>
                <a:spcPct val="110000"/>
              </a:lnSpc>
              <a:buNone/>
            </a:pPr>
            <a:r>
              <a:rPr lang="ru-RU" sz="4600" dirty="0"/>
              <a:t> 9. Саморегулируемая организация кадастровых инженеров </a:t>
            </a:r>
            <a:r>
              <a:rPr lang="ru-RU" sz="4600" dirty="0">
                <a:solidFill>
                  <a:srgbClr val="FF0000"/>
                </a:solidFill>
              </a:rPr>
              <a:t>осуществляет контроль за профессиональной деятельностью своих членов</a:t>
            </a:r>
            <a:r>
              <a:rPr lang="ru-RU" sz="4600" dirty="0"/>
              <a:t> в части соблюдения ими требований настоящего Федерального закона, других федеральных законов, иных нормативных правовых актов Российской Федерации в области кадастровых отношений, стандартов осуществления кадастровой деятельности и правил профессиональной этики кадастровых инженеров путем проведения плановых и внеплановых проверок. </a:t>
            </a:r>
          </a:p>
          <a:p>
            <a:pPr marL="0" indent="0" algn="just">
              <a:buNone/>
            </a:pPr>
            <a:endParaRPr lang="ru-RU" dirty="0"/>
          </a:p>
        </p:txBody>
      </p:sp>
    </p:spTree>
    <p:extLst>
      <p:ext uri="{BB962C8B-B14F-4D97-AF65-F5344CB8AC3E}">
        <p14:creationId xmlns:p14="http://schemas.microsoft.com/office/powerpoint/2010/main" val="4008950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9984"/>
            <a:ext cx="8229600" cy="1143000"/>
          </a:xfrm>
        </p:spPr>
        <p:txBody>
          <a:bodyPr/>
          <a:lstStyle/>
          <a:p>
            <a:r>
              <a:rPr lang="ru-RU" dirty="0"/>
              <a:t>       </a:t>
            </a:r>
          </a:p>
        </p:txBody>
      </p:sp>
      <p:sp>
        <p:nvSpPr>
          <p:cNvPr id="3" name="Объект 2"/>
          <p:cNvSpPr>
            <a:spLocks noGrp="1"/>
          </p:cNvSpPr>
          <p:nvPr>
            <p:ph idx="1"/>
          </p:nvPr>
        </p:nvSpPr>
        <p:spPr>
          <a:xfrm>
            <a:off x="-1405428" y="-1"/>
            <a:ext cx="10873596" cy="6775439"/>
          </a:xfrm>
        </p:spPr>
        <p:txBody>
          <a:bodyPr>
            <a:normAutofit/>
          </a:bodyPr>
          <a:lstStyle/>
          <a:p>
            <a:pPr marL="1163638" indent="0" algn="ctr" defTabSz="808038">
              <a:buNone/>
              <a:tabLst>
                <a:tab pos="1081088" algn="l"/>
                <a:tab pos="1163638" algn="l"/>
                <a:tab pos="1431925" algn="l"/>
                <a:tab pos="2871788" algn="l"/>
              </a:tabLst>
            </a:pPr>
            <a:r>
              <a:rPr lang="ru-RU" sz="2000" dirty="0">
                <a:solidFill>
                  <a:schemeClr val="accent4">
                    <a:lumMod val="50000"/>
                  </a:schemeClr>
                </a:solidFill>
              </a:rPr>
              <a:t> </a:t>
            </a:r>
          </a:p>
          <a:p>
            <a:pPr marL="1163638" indent="0" algn="ctr" defTabSz="808038">
              <a:buNone/>
              <a:tabLst>
                <a:tab pos="1081088" algn="l"/>
                <a:tab pos="1163638" algn="l"/>
                <a:tab pos="1431925" algn="l"/>
                <a:tab pos="2871788" algn="l"/>
              </a:tabLst>
            </a:pPr>
            <a:r>
              <a:rPr lang="ru-RU" sz="2500" dirty="0">
                <a:solidFill>
                  <a:srgbClr val="FF0000"/>
                </a:solidFill>
              </a:rPr>
              <a:t>Общая схема работы специализированных органов СРО</a:t>
            </a:r>
          </a:p>
          <a:p>
            <a:pPr marL="1431925" indent="0" defTabSz="808038">
              <a:buNone/>
              <a:tabLst>
                <a:tab pos="2871788" algn="l"/>
              </a:tabLst>
            </a:pPr>
            <a:endParaRPr lang="ru-RU" sz="1400" dirty="0">
              <a:solidFill>
                <a:srgbClr val="FF0000"/>
              </a:solidFill>
            </a:endParaRPr>
          </a:p>
          <a:p>
            <a:pPr marL="1431925" indent="0" defTabSz="808038">
              <a:buNone/>
              <a:tabLst>
                <a:tab pos="2871788" algn="l"/>
              </a:tabLst>
            </a:pPr>
            <a:endParaRPr lang="ru-RU" sz="1400" dirty="0">
              <a:solidFill>
                <a:srgbClr val="FF0000"/>
              </a:solidFill>
            </a:endParaRPr>
          </a:p>
        </p:txBody>
      </p:sp>
      <p:sp>
        <p:nvSpPr>
          <p:cNvPr id="4" name="Овал 3"/>
          <p:cNvSpPr/>
          <p:nvPr/>
        </p:nvSpPr>
        <p:spPr>
          <a:xfrm>
            <a:off x="3275856" y="1064962"/>
            <a:ext cx="2108614" cy="1325955"/>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100" dirty="0">
                <a:solidFill>
                  <a:schemeClr val="tx1"/>
                </a:solidFill>
              </a:rPr>
              <a:t>Жалоба, нарушение</a:t>
            </a:r>
          </a:p>
        </p:txBody>
      </p:sp>
      <p:cxnSp>
        <p:nvCxnSpPr>
          <p:cNvPr id="11" name="Прямая со стрелкой 10"/>
          <p:cNvCxnSpPr>
            <a:cxnSpLocks/>
            <a:endCxn id="15" idx="0"/>
          </p:cNvCxnSpPr>
          <p:nvPr/>
        </p:nvCxnSpPr>
        <p:spPr>
          <a:xfrm flipH="1">
            <a:off x="1983254" y="2060848"/>
            <a:ext cx="1371694" cy="89372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457200" y="4467668"/>
            <a:ext cx="4114800" cy="1323439"/>
          </a:xfrm>
          <a:prstGeom prst="rect">
            <a:avLst/>
          </a:prstGeom>
          <a:noFill/>
        </p:spPr>
        <p:txBody>
          <a:bodyPr wrap="square" rtlCol="0">
            <a:spAutoFit/>
          </a:bodyPr>
          <a:lstStyle/>
          <a:p>
            <a:r>
              <a:rPr lang="ru-RU" sz="2000" dirty="0"/>
              <a:t>Полномочия:</a:t>
            </a:r>
          </a:p>
          <a:p>
            <a:pPr marL="342900" indent="-342900">
              <a:buAutoNum type="arabicPeriod"/>
            </a:pPr>
            <a:r>
              <a:rPr lang="ru-RU" sz="2000" dirty="0"/>
              <a:t>Проведение плановой проверки</a:t>
            </a:r>
          </a:p>
          <a:p>
            <a:pPr marL="342900" indent="-342900">
              <a:buAutoNum type="arabicPeriod"/>
            </a:pPr>
            <a:r>
              <a:rPr lang="ru-RU" sz="2000" dirty="0"/>
              <a:t>Проведение внеплановой проверки</a:t>
            </a:r>
          </a:p>
        </p:txBody>
      </p:sp>
      <p:cxnSp>
        <p:nvCxnSpPr>
          <p:cNvPr id="30" name="Прямая со стрелкой 29"/>
          <p:cNvCxnSpPr>
            <a:cxnSpLocks/>
            <a:stCxn id="15" idx="3"/>
            <a:endCxn id="10" idx="1"/>
          </p:cNvCxnSpPr>
          <p:nvPr/>
        </p:nvCxnSpPr>
        <p:spPr>
          <a:xfrm>
            <a:off x="3354948" y="3549601"/>
            <a:ext cx="205142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2" name="TextBox 71"/>
          <p:cNvSpPr txBox="1"/>
          <p:nvPr/>
        </p:nvSpPr>
        <p:spPr>
          <a:xfrm rot="20203253">
            <a:off x="3689582" y="2365576"/>
            <a:ext cx="184731" cy="369332"/>
          </a:xfrm>
          <a:prstGeom prst="rect">
            <a:avLst/>
          </a:prstGeom>
          <a:noFill/>
        </p:spPr>
        <p:txBody>
          <a:bodyPr wrap="none" rtlCol="0">
            <a:spAutoFit/>
          </a:bodyPr>
          <a:lstStyle/>
          <a:p>
            <a:endParaRPr lang="ru-RU" dirty="0"/>
          </a:p>
        </p:txBody>
      </p:sp>
      <p:sp>
        <p:nvSpPr>
          <p:cNvPr id="76" name="TextBox 75"/>
          <p:cNvSpPr txBox="1"/>
          <p:nvPr/>
        </p:nvSpPr>
        <p:spPr>
          <a:xfrm>
            <a:off x="5076056" y="4467668"/>
            <a:ext cx="3725231" cy="2246769"/>
          </a:xfrm>
          <a:prstGeom prst="rect">
            <a:avLst/>
          </a:prstGeom>
          <a:noFill/>
        </p:spPr>
        <p:txBody>
          <a:bodyPr wrap="square" rtlCol="0">
            <a:spAutoFit/>
          </a:bodyPr>
          <a:lstStyle/>
          <a:p>
            <a:pPr algn="just"/>
            <a:r>
              <a:rPr lang="ru-RU" sz="2000" dirty="0"/>
              <a:t>Виды мер дисциплинарного воздействия:</a:t>
            </a:r>
          </a:p>
          <a:p>
            <a:pPr marL="342900" indent="-342900">
              <a:buFontTx/>
              <a:buAutoNum type="arabicPeriod"/>
            </a:pPr>
            <a:r>
              <a:rPr lang="ru-RU" sz="2000" dirty="0"/>
              <a:t>Вынесение предупреждения</a:t>
            </a:r>
          </a:p>
          <a:p>
            <a:pPr marL="342900" indent="-342900">
              <a:buAutoNum type="arabicPeriod"/>
            </a:pPr>
            <a:r>
              <a:rPr lang="ru-RU" sz="2000" dirty="0"/>
              <a:t>Вынесение предписания об устранении нарушений</a:t>
            </a:r>
          </a:p>
          <a:p>
            <a:pPr marL="342900" indent="-342900">
              <a:buAutoNum type="arabicPeriod"/>
            </a:pPr>
            <a:r>
              <a:rPr lang="ru-RU" sz="2000" dirty="0"/>
              <a:t>Исключение из членов СРО (через Правление)</a:t>
            </a:r>
          </a:p>
        </p:txBody>
      </p:sp>
      <p:sp>
        <p:nvSpPr>
          <p:cNvPr id="10" name="Прямоугольник 9"/>
          <p:cNvSpPr/>
          <p:nvPr/>
        </p:nvSpPr>
        <p:spPr>
          <a:xfrm>
            <a:off x="5406377" y="2954569"/>
            <a:ext cx="2518000" cy="11900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500" dirty="0">
                <a:solidFill>
                  <a:schemeClr val="tx1"/>
                </a:solidFill>
              </a:rPr>
              <a:t>Дисциплинарная комиссия</a:t>
            </a:r>
          </a:p>
        </p:txBody>
      </p:sp>
      <p:sp>
        <p:nvSpPr>
          <p:cNvPr id="15" name="Прямоугольник 14"/>
          <p:cNvSpPr/>
          <p:nvPr/>
        </p:nvSpPr>
        <p:spPr>
          <a:xfrm>
            <a:off x="611560" y="2954569"/>
            <a:ext cx="2743388" cy="1190063"/>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500" dirty="0">
                <a:solidFill>
                  <a:schemeClr val="tx1"/>
                </a:solidFill>
              </a:rPr>
              <a:t>Контрольная </a:t>
            </a:r>
          </a:p>
          <a:p>
            <a:pPr algn="ctr"/>
            <a:r>
              <a:rPr lang="ru-RU" sz="2500" dirty="0">
                <a:solidFill>
                  <a:schemeClr val="tx1"/>
                </a:solidFill>
              </a:rPr>
              <a:t>комиссия</a:t>
            </a:r>
          </a:p>
        </p:txBody>
      </p:sp>
    </p:spTree>
    <p:extLst>
      <p:ext uri="{BB962C8B-B14F-4D97-AF65-F5344CB8AC3E}">
        <p14:creationId xmlns:p14="http://schemas.microsoft.com/office/powerpoint/2010/main" val="16490300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fontScale="90000"/>
          </a:bodyPr>
          <a:lstStyle/>
          <a:p>
            <a:br>
              <a:rPr lang="ru-RU" sz="3000" dirty="0">
                <a:solidFill>
                  <a:srgbClr val="FF0000"/>
                </a:solidFill>
              </a:rPr>
            </a:br>
            <a:r>
              <a:rPr lang="ru-RU" sz="3000" dirty="0">
                <a:solidFill>
                  <a:srgbClr val="FF0000"/>
                </a:solidFill>
              </a:rPr>
              <a:t>Состав Контрольной комиссии </a:t>
            </a:r>
            <a:br>
              <a:rPr lang="ru-RU" sz="3000" dirty="0"/>
            </a:br>
            <a:endParaRPr lang="ru-RU" sz="3000" dirty="0"/>
          </a:p>
        </p:txBody>
      </p:sp>
      <p:sp>
        <p:nvSpPr>
          <p:cNvPr id="4" name="Объект 3"/>
          <p:cNvSpPr>
            <a:spLocks noGrp="1"/>
          </p:cNvSpPr>
          <p:nvPr>
            <p:ph idx="1"/>
          </p:nvPr>
        </p:nvSpPr>
        <p:spPr>
          <a:xfrm>
            <a:off x="395536" y="548680"/>
            <a:ext cx="8229600" cy="5500613"/>
          </a:xfrm>
        </p:spPr>
        <p:txBody>
          <a:bodyPr>
            <a:noAutofit/>
          </a:bodyPr>
          <a:lstStyle/>
          <a:p>
            <a:pPr marL="0" lvl="0" indent="0">
              <a:buNone/>
            </a:pPr>
            <a:r>
              <a:rPr lang="ru-RU" sz="2200" b="1" dirty="0"/>
              <a:t>  </a:t>
            </a:r>
          </a:p>
          <a:p>
            <a:pPr marL="0" indent="457200" algn="just">
              <a:buNone/>
            </a:pPr>
            <a:endParaRPr lang="ru-RU" sz="2000" dirty="0"/>
          </a:p>
          <a:p>
            <a:pPr marL="0" indent="457200" algn="just">
              <a:buNone/>
            </a:pPr>
            <a:r>
              <a:rPr lang="ru-RU" sz="2000" dirty="0"/>
              <a:t>Согласно статьи 9 Федерального закона № 315-ФЗ «О саморегулируемых организациях», состав контрольной комиссии формируется </a:t>
            </a:r>
            <a:r>
              <a:rPr lang="ru-RU" sz="2000" u="sng" dirty="0"/>
              <a:t>только из сотрудников исполнительной дирекции </a:t>
            </a:r>
            <a:r>
              <a:rPr lang="ru-RU" sz="2000" dirty="0"/>
              <a:t>СРО.</a:t>
            </a:r>
          </a:p>
          <a:p>
            <a:pPr marL="0" indent="457200" algn="just">
              <a:buNone/>
            </a:pPr>
            <a:endParaRPr lang="ru-RU" sz="2400" dirty="0"/>
          </a:p>
          <a:p>
            <a:pPr marL="0" lvl="0" indent="0" algn="ctr">
              <a:buNone/>
            </a:pPr>
            <a:r>
              <a:rPr lang="ru-RU" sz="2300" b="1" dirty="0"/>
              <a:t>Состав Контрольной комиссии СРО АКИ «Поволжье»:</a:t>
            </a:r>
          </a:p>
          <a:p>
            <a:pPr algn="just"/>
            <a:r>
              <a:rPr lang="ru-RU" sz="2300" i="1" dirty="0"/>
              <a:t>Селезнева Татьяна Вениаминовна, заместитель исполнительного директора Ассоциации (Председатель комиссии)</a:t>
            </a:r>
          </a:p>
          <a:p>
            <a:pPr algn="just"/>
            <a:r>
              <a:rPr lang="ru-RU" sz="2300" i="1" dirty="0"/>
              <a:t>Запалова Эмилия Эдуардовна, начальник юридического отдела исп. </a:t>
            </a:r>
            <a:r>
              <a:rPr lang="ru-RU" sz="2300" i="1" dirty="0" err="1"/>
              <a:t>дир</a:t>
            </a:r>
            <a:r>
              <a:rPr lang="ru-RU" sz="2300" i="1" dirty="0"/>
              <a:t>. Ассоциации (Член комиссии)</a:t>
            </a:r>
          </a:p>
          <a:p>
            <a:pPr algn="just"/>
            <a:r>
              <a:rPr lang="ru-RU" sz="2300" i="1" dirty="0"/>
              <a:t>Аппарова Эльвира Булатовна, специалист отдела контроля исп. </a:t>
            </a:r>
            <a:r>
              <a:rPr lang="ru-RU" sz="2300" i="1" dirty="0" err="1"/>
              <a:t>дир</a:t>
            </a:r>
            <a:r>
              <a:rPr lang="ru-RU" sz="2300" i="1" dirty="0"/>
              <a:t>. Ассоциации (Член комиссии)</a:t>
            </a:r>
          </a:p>
          <a:p>
            <a:pPr marL="0" indent="0">
              <a:buNone/>
            </a:pPr>
            <a:endParaRPr lang="ru-RU" sz="2200" b="1" dirty="0"/>
          </a:p>
        </p:txBody>
      </p:sp>
    </p:spTree>
    <p:extLst>
      <p:ext uri="{BB962C8B-B14F-4D97-AF65-F5344CB8AC3E}">
        <p14:creationId xmlns:p14="http://schemas.microsoft.com/office/powerpoint/2010/main" val="17140289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864096"/>
          </a:xfrm>
        </p:spPr>
        <p:txBody>
          <a:bodyPr>
            <a:normAutofit fontScale="90000"/>
          </a:bodyPr>
          <a:lstStyle/>
          <a:p>
            <a:br>
              <a:rPr lang="ru-RU" sz="3000" dirty="0">
                <a:solidFill>
                  <a:srgbClr val="FF0000"/>
                </a:solidFill>
              </a:rPr>
            </a:br>
            <a:r>
              <a:rPr lang="ru-RU" sz="3000" dirty="0">
                <a:solidFill>
                  <a:srgbClr val="FF0000"/>
                </a:solidFill>
              </a:rPr>
              <a:t>Состав Дисциплинарной комиссии </a:t>
            </a:r>
            <a:br>
              <a:rPr lang="ru-RU" sz="3000" dirty="0"/>
            </a:br>
            <a:endParaRPr lang="ru-RU" sz="3000" dirty="0"/>
          </a:p>
        </p:txBody>
      </p:sp>
      <p:sp>
        <p:nvSpPr>
          <p:cNvPr id="4" name="Объект 3"/>
          <p:cNvSpPr>
            <a:spLocks noGrp="1"/>
          </p:cNvSpPr>
          <p:nvPr>
            <p:ph idx="1"/>
          </p:nvPr>
        </p:nvSpPr>
        <p:spPr>
          <a:xfrm>
            <a:off x="395536" y="548680"/>
            <a:ext cx="8229600" cy="5500613"/>
          </a:xfrm>
        </p:spPr>
        <p:txBody>
          <a:bodyPr>
            <a:noAutofit/>
          </a:bodyPr>
          <a:lstStyle/>
          <a:p>
            <a:pPr marL="0" lvl="0" indent="0">
              <a:buNone/>
            </a:pPr>
            <a:r>
              <a:rPr lang="ru-RU" sz="2200" b="1" dirty="0"/>
              <a:t>  </a:t>
            </a:r>
          </a:p>
          <a:p>
            <a:pPr marL="0" indent="457200" algn="just">
              <a:buNone/>
            </a:pPr>
            <a:r>
              <a:rPr lang="ru-RU" sz="2000" dirty="0"/>
              <a:t>Согласно статьи 10 Федерального закона № 315-ФЗ «О саморегулируемых организациях», состав дисциплинарной комиссии формируется из членов СРО  и (или) ее сотрудников. </a:t>
            </a:r>
          </a:p>
          <a:p>
            <a:pPr marL="0" indent="457200" algn="just">
              <a:buNone/>
            </a:pPr>
            <a:endParaRPr lang="ru-RU" sz="2000" dirty="0"/>
          </a:p>
          <a:p>
            <a:pPr marL="0" indent="457200" algn="just">
              <a:buNone/>
            </a:pPr>
            <a:r>
              <a:rPr lang="ru-RU" sz="2300" b="1" dirty="0"/>
              <a:t>Состав Дисциплинарной комиссии СРО АКИ «Поволжье»:</a:t>
            </a:r>
          </a:p>
          <a:p>
            <a:pPr algn="just"/>
            <a:r>
              <a:rPr lang="ru-RU" sz="2300" i="1" dirty="0"/>
              <a:t>Шагиахметов Алмаз Альфредович, заместитель ген. директора РГУП «БТИ», КИ, член СРО (Председатель комиссии)</a:t>
            </a:r>
          </a:p>
          <a:p>
            <a:pPr algn="just"/>
            <a:r>
              <a:rPr lang="ru-RU" sz="2300" i="1" dirty="0"/>
              <a:t>Минникаев Азат Габдуллазянович, директор ООО «Землемер», КИ, член СРО (Член комиссии) </a:t>
            </a:r>
          </a:p>
          <a:p>
            <a:pPr algn="just"/>
            <a:r>
              <a:rPr lang="ru-RU" sz="2300" i="1" dirty="0"/>
              <a:t>Фахразиев Илфат Рашитович, директор ООО «</a:t>
            </a:r>
            <a:r>
              <a:rPr lang="ru-RU" sz="2300" i="1" dirty="0" err="1"/>
              <a:t>СтелсКом</a:t>
            </a:r>
            <a:r>
              <a:rPr lang="ru-RU" sz="2300" i="1" dirty="0"/>
              <a:t>», КИ, член СРО (Член комиссии) </a:t>
            </a:r>
          </a:p>
          <a:p>
            <a:pPr marL="0" indent="0" algn="just">
              <a:buNone/>
            </a:pPr>
            <a:r>
              <a:rPr lang="ru-RU" sz="2200" i="1" dirty="0"/>
              <a:t>Секретарь комиссии: Запалова Эмилия Эдуардовна, начальник юридического отдела исп. дирекции Ассоциации</a:t>
            </a:r>
          </a:p>
        </p:txBody>
      </p:sp>
    </p:spTree>
    <p:extLst>
      <p:ext uri="{BB962C8B-B14F-4D97-AF65-F5344CB8AC3E}">
        <p14:creationId xmlns:p14="http://schemas.microsoft.com/office/powerpoint/2010/main" val="25071272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9984"/>
            <a:ext cx="8229600" cy="1143000"/>
          </a:xfrm>
        </p:spPr>
        <p:txBody>
          <a:bodyPr/>
          <a:lstStyle/>
          <a:p>
            <a:r>
              <a:rPr lang="ru-RU" dirty="0"/>
              <a:t>       </a:t>
            </a:r>
          </a:p>
        </p:txBody>
      </p:sp>
      <p:sp>
        <p:nvSpPr>
          <p:cNvPr id="3" name="Объект 2"/>
          <p:cNvSpPr>
            <a:spLocks noGrp="1"/>
          </p:cNvSpPr>
          <p:nvPr>
            <p:ph idx="1"/>
          </p:nvPr>
        </p:nvSpPr>
        <p:spPr>
          <a:xfrm>
            <a:off x="-1405428" y="-1"/>
            <a:ext cx="10873596" cy="6775439"/>
          </a:xfrm>
        </p:spPr>
        <p:txBody>
          <a:bodyPr>
            <a:normAutofit/>
          </a:bodyPr>
          <a:lstStyle/>
          <a:p>
            <a:pPr marL="1163638" indent="0" algn="ctr" defTabSz="808038">
              <a:buNone/>
              <a:tabLst>
                <a:tab pos="1081088" algn="l"/>
                <a:tab pos="1163638" algn="l"/>
                <a:tab pos="1431925" algn="l"/>
                <a:tab pos="2871788" algn="l"/>
              </a:tabLst>
            </a:pPr>
            <a:endParaRPr lang="ru-RU" sz="2000" dirty="0">
              <a:solidFill>
                <a:schemeClr val="accent4">
                  <a:lumMod val="50000"/>
                </a:schemeClr>
              </a:solidFill>
            </a:endParaRPr>
          </a:p>
          <a:p>
            <a:pPr marL="1163638" indent="0" algn="ctr" defTabSz="808038">
              <a:buNone/>
              <a:tabLst>
                <a:tab pos="1081088" algn="l"/>
                <a:tab pos="1163638" algn="l"/>
                <a:tab pos="1431925" algn="l"/>
                <a:tab pos="2871788" algn="l"/>
              </a:tabLst>
            </a:pPr>
            <a:r>
              <a:rPr lang="ru-RU" sz="2500" dirty="0">
                <a:solidFill>
                  <a:srgbClr val="FF0000"/>
                </a:solidFill>
              </a:rPr>
              <a:t> </a:t>
            </a:r>
            <a:r>
              <a:rPr lang="ru-RU" sz="2700" dirty="0">
                <a:solidFill>
                  <a:srgbClr val="FF0000"/>
                </a:solidFill>
                <a:latin typeface="+mj-lt"/>
              </a:rPr>
              <a:t>Плановая проверка деятельности кадастровых инженеров</a:t>
            </a:r>
          </a:p>
          <a:p>
            <a:pPr marL="0" indent="0" algn="ctr" defTabSz="808038">
              <a:buNone/>
              <a:tabLst>
                <a:tab pos="2871788" algn="l"/>
              </a:tabLst>
            </a:pPr>
            <a:endParaRPr lang="ru-RU" sz="2600" dirty="0">
              <a:solidFill>
                <a:srgbClr val="FF0000"/>
              </a:solidFill>
            </a:endParaRPr>
          </a:p>
        </p:txBody>
      </p:sp>
      <p:cxnSp>
        <p:nvCxnSpPr>
          <p:cNvPr id="30" name="Прямая со стрелкой 29"/>
          <p:cNvCxnSpPr>
            <a:cxnSpLocks/>
            <a:stCxn id="15" idx="3"/>
            <a:endCxn id="10" idx="1"/>
          </p:cNvCxnSpPr>
          <p:nvPr/>
        </p:nvCxnSpPr>
        <p:spPr>
          <a:xfrm>
            <a:off x="3484583" y="2197158"/>
            <a:ext cx="205378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a:cxnSpLocks/>
            <a:stCxn id="10" idx="2"/>
            <a:endCxn id="38" idx="0"/>
          </p:cNvCxnSpPr>
          <p:nvPr/>
        </p:nvCxnSpPr>
        <p:spPr>
          <a:xfrm flipH="1">
            <a:off x="2153841" y="3041333"/>
            <a:ext cx="4824691" cy="107817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78572" y="1352984"/>
            <a:ext cx="184731" cy="369332"/>
          </a:xfrm>
          <a:prstGeom prst="rect">
            <a:avLst/>
          </a:prstGeom>
          <a:noFill/>
        </p:spPr>
        <p:txBody>
          <a:bodyPr wrap="none" rtlCol="0">
            <a:spAutoFit/>
          </a:bodyPr>
          <a:lstStyle/>
          <a:p>
            <a:endParaRPr lang="ru-RU" dirty="0"/>
          </a:p>
        </p:txBody>
      </p:sp>
      <p:sp>
        <p:nvSpPr>
          <p:cNvPr id="10" name="Прямоугольник 9"/>
          <p:cNvSpPr/>
          <p:nvPr/>
        </p:nvSpPr>
        <p:spPr>
          <a:xfrm>
            <a:off x="5538372" y="1352983"/>
            <a:ext cx="2880320" cy="168835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Уведомление КИ, документарная проверка  деятельности КИ, актуализация данных о нем в реестре СРО </a:t>
            </a:r>
          </a:p>
        </p:txBody>
      </p:sp>
      <p:sp>
        <p:nvSpPr>
          <p:cNvPr id="15" name="Прямоугольник 14"/>
          <p:cNvSpPr/>
          <p:nvPr/>
        </p:nvSpPr>
        <p:spPr>
          <a:xfrm>
            <a:off x="700523" y="1352983"/>
            <a:ext cx="2784060" cy="168834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Годовой план проведения проверок (ежегодно до 20 декабря утверждается Правлением СРО, ст. 30.1 Закона о кадастре)</a:t>
            </a:r>
          </a:p>
        </p:txBody>
      </p:sp>
      <p:sp>
        <p:nvSpPr>
          <p:cNvPr id="38" name="Прямоугольник 37"/>
          <p:cNvSpPr/>
          <p:nvPr/>
        </p:nvSpPr>
        <p:spPr>
          <a:xfrm>
            <a:off x="755576" y="4119506"/>
            <a:ext cx="2796529" cy="17102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Акт проведения плановой проверки (отсылается в орган надзора и КИ </a:t>
            </a:r>
          </a:p>
          <a:p>
            <a:pPr algn="ctr"/>
            <a:r>
              <a:rPr lang="ru-RU" dirty="0">
                <a:solidFill>
                  <a:schemeClr val="tx1"/>
                </a:solidFill>
              </a:rPr>
              <a:t>в течение 1 дня )</a:t>
            </a:r>
          </a:p>
        </p:txBody>
      </p:sp>
      <p:sp>
        <p:nvSpPr>
          <p:cNvPr id="70" name="Прямоугольник 69"/>
          <p:cNvSpPr/>
          <p:nvPr/>
        </p:nvSpPr>
        <p:spPr>
          <a:xfrm>
            <a:off x="5624837" y="4119506"/>
            <a:ext cx="2796529" cy="1710212"/>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0" dirty="0">
                <a:solidFill>
                  <a:schemeClr val="tx1"/>
                </a:solidFill>
              </a:rPr>
              <a:t>?</a:t>
            </a:r>
          </a:p>
        </p:txBody>
      </p:sp>
      <p:cxnSp>
        <p:nvCxnSpPr>
          <p:cNvPr id="47" name="Прямая со стрелкой 46"/>
          <p:cNvCxnSpPr>
            <a:stCxn id="38" idx="3"/>
            <a:endCxn id="70" idx="1"/>
          </p:cNvCxnSpPr>
          <p:nvPr/>
        </p:nvCxnSpPr>
        <p:spPr>
          <a:xfrm>
            <a:off x="3552105" y="4974612"/>
            <a:ext cx="2072732"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52522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a:bodyPr>
          <a:lstStyle/>
          <a:p>
            <a:r>
              <a:rPr lang="ru-RU" sz="3000" dirty="0">
                <a:solidFill>
                  <a:srgbClr val="FF0000"/>
                </a:solidFill>
              </a:rPr>
              <a:t>Предмет плановой проверки</a:t>
            </a:r>
            <a:br>
              <a:rPr lang="ru-RU" sz="3000" dirty="0"/>
            </a:br>
            <a:endParaRPr lang="ru-RU" sz="3000" dirty="0"/>
          </a:p>
        </p:txBody>
      </p:sp>
      <p:sp>
        <p:nvSpPr>
          <p:cNvPr id="4" name="Объект 3"/>
          <p:cNvSpPr>
            <a:spLocks noGrp="1"/>
          </p:cNvSpPr>
          <p:nvPr>
            <p:ph idx="1"/>
          </p:nvPr>
        </p:nvSpPr>
        <p:spPr>
          <a:xfrm>
            <a:off x="395536" y="548680"/>
            <a:ext cx="8229600" cy="5500613"/>
          </a:xfrm>
        </p:spPr>
        <p:txBody>
          <a:bodyPr>
            <a:noAutofit/>
          </a:bodyPr>
          <a:lstStyle/>
          <a:p>
            <a:pPr marL="0" lvl="0" indent="0">
              <a:buNone/>
            </a:pPr>
            <a:r>
              <a:rPr lang="ru-RU" sz="2200" b="1" dirty="0"/>
              <a:t>  </a:t>
            </a:r>
          </a:p>
          <a:p>
            <a:pPr marL="0" indent="0">
              <a:buNone/>
            </a:pPr>
            <a:endParaRPr lang="ru-RU" sz="2200" b="1" dirty="0"/>
          </a:p>
        </p:txBody>
      </p:sp>
      <p:sp>
        <p:nvSpPr>
          <p:cNvPr id="6" name="Прямоугольник 5"/>
          <p:cNvSpPr/>
          <p:nvPr/>
        </p:nvSpPr>
        <p:spPr>
          <a:xfrm>
            <a:off x="251520" y="764705"/>
            <a:ext cx="8784976" cy="5755422"/>
          </a:xfrm>
          <a:prstGeom prst="rect">
            <a:avLst/>
          </a:prstGeom>
        </p:spPr>
        <p:txBody>
          <a:bodyPr wrap="square">
            <a:spAutoFit/>
          </a:bodyPr>
          <a:lstStyle/>
          <a:p>
            <a:pPr marL="228600" lvl="2" indent="-228600" algn="just">
              <a:spcAft>
                <a:spcPts val="0"/>
              </a:spcAft>
              <a:buSzPts val="1300"/>
              <a:buFont typeface="+mj-lt"/>
              <a:buAutoNum type="arabicPeriod"/>
              <a:tabLst>
                <a:tab pos="236220" algn="l"/>
              </a:tabLst>
            </a:pPr>
            <a:r>
              <a:rPr lang="ru-RU" sz="1600" u="sng" spc="-65" dirty="0">
                <a:ea typeface="Times New Roman" panose="02020603050405020304" pitchFamily="18" charset="0"/>
                <a:cs typeface="Times New Roman" panose="02020603050405020304" pitchFamily="18" charset="0"/>
              </a:rPr>
              <a:t>Соблюдение кадастровым инженером обязательных условий членства в Ассоциации:</a:t>
            </a:r>
          </a:p>
          <a:p>
            <a:pPr marL="285750" lvl="2" indent="-285750" algn="just">
              <a:spcAft>
                <a:spcPts val="0"/>
              </a:spcAft>
              <a:buSzPts val="1300"/>
              <a:buFont typeface="Arial" panose="020B0604020202020204" pitchFamily="34" charset="0"/>
              <a:buChar char="•"/>
              <a:tabLst>
                <a:tab pos="236220" algn="l"/>
              </a:tabLst>
            </a:pPr>
            <a:r>
              <a:rPr lang="ru-RU" sz="1600" spc="-65" dirty="0">
                <a:ea typeface="Times New Roman" panose="02020603050405020304" pitchFamily="18" charset="0"/>
                <a:cs typeface="Times New Roman" panose="02020603050405020304" pitchFamily="18" charset="0"/>
              </a:rPr>
              <a:t>Оплата членских и целевых взносов в СРО</a:t>
            </a:r>
          </a:p>
          <a:p>
            <a:pPr marL="285750" lvl="2" indent="-285750" algn="just">
              <a:spcAft>
                <a:spcPts val="0"/>
              </a:spcAft>
              <a:buSzPts val="1300"/>
              <a:buFont typeface="Arial" panose="020B0604020202020204" pitchFamily="34" charset="0"/>
              <a:buChar char="•"/>
              <a:tabLst>
                <a:tab pos="236220" algn="l"/>
              </a:tabLst>
            </a:pPr>
            <a:r>
              <a:rPr lang="ru-RU" sz="1600" spc="-65" dirty="0">
                <a:ea typeface="Times New Roman" panose="02020603050405020304" pitchFamily="18" charset="0"/>
                <a:cs typeface="Times New Roman" panose="02020603050405020304" pitchFamily="18" charset="0"/>
              </a:rPr>
              <a:t>Отсутствия наказания в виде дисквалификации (справка)</a:t>
            </a:r>
          </a:p>
          <a:p>
            <a:pPr marL="285750" lvl="2" indent="-285750" algn="just">
              <a:buSzPts val="1300"/>
              <a:buFont typeface="Arial" panose="020B0604020202020204" pitchFamily="34" charset="0"/>
              <a:buChar char="•"/>
              <a:tabLst>
                <a:tab pos="236220" algn="l"/>
              </a:tabLst>
            </a:pPr>
            <a:r>
              <a:rPr lang="ru-RU" sz="1600" spc="-65" dirty="0">
                <a:ea typeface="Times New Roman" panose="02020603050405020304" pitchFamily="18" charset="0"/>
                <a:cs typeface="Times New Roman" panose="02020603050405020304" pitchFamily="18" charset="0"/>
              </a:rPr>
              <a:t>Отсутствия непогашенной или неснятой судимости (справка)</a:t>
            </a:r>
          </a:p>
          <a:p>
            <a:pPr marL="285750" lvl="2" indent="-285750" algn="just">
              <a:spcAft>
                <a:spcPts val="0"/>
              </a:spcAft>
              <a:buSzPts val="1300"/>
              <a:buFont typeface="Arial" panose="020B0604020202020204" pitchFamily="34" charset="0"/>
              <a:buChar char="•"/>
              <a:tabLst>
                <a:tab pos="236220" algn="l"/>
              </a:tabLst>
            </a:pPr>
            <a:r>
              <a:rPr lang="ru-RU" sz="1600" dirty="0">
                <a:ea typeface="Times New Roman" panose="02020603050405020304" pitchFamily="18" charset="0"/>
                <a:cs typeface="Times New Roman" panose="02020603050405020304" pitchFamily="18" charset="0"/>
              </a:rPr>
              <a:t>Соблюдение сроков предоставления в СРО реестровых данных о КИ, их изменений.</a:t>
            </a:r>
          </a:p>
          <a:p>
            <a:pPr marL="0" lvl="2" algn="just">
              <a:spcAft>
                <a:spcPts val="0"/>
              </a:spcAft>
              <a:buSzPts val="1300"/>
              <a:tabLst>
                <a:tab pos="236220" algn="l"/>
              </a:tabLst>
            </a:pPr>
            <a:endParaRPr lang="ru-RU" sz="1600" dirty="0">
              <a:ea typeface="Times New Roman" panose="02020603050405020304" pitchFamily="18" charset="0"/>
              <a:cs typeface="Times New Roman" panose="02020603050405020304" pitchFamily="18" charset="0"/>
            </a:endParaRPr>
          </a:p>
          <a:p>
            <a:pPr marL="0" lvl="2" algn="just">
              <a:spcAft>
                <a:spcPts val="0"/>
              </a:spcAft>
              <a:buSzPts val="1300"/>
              <a:tabLst>
                <a:tab pos="236220" algn="l"/>
              </a:tabLst>
            </a:pPr>
            <a:r>
              <a:rPr lang="ru-RU" sz="1600" spc="-65" dirty="0">
                <a:ea typeface="Times New Roman" panose="02020603050405020304" pitchFamily="18" charset="0"/>
                <a:cs typeface="Times New Roman" panose="02020603050405020304" pitchFamily="18" charset="0"/>
              </a:rPr>
              <a:t>2. </a:t>
            </a:r>
            <a:r>
              <a:rPr lang="ru-RU" sz="1600" u="sng" spc="-65" dirty="0">
                <a:ea typeface="Times New Roman" panose="02020603050405020304" pitchFamily="18" charset="0"/>
                <a:cs typeface="Times New Roman" panose="02020603050405020304" pitchFamily="18" charset="0"/>
              </a:rPr>
              <a:t>Осуществление кадастровым инженером кадастровой деятельности с соблюдением требований законодательства РФ, стандартов и правил Ассоциации:</a:t>
            </a:r>
          </a:p>
          <a:p>
            <a:pPr marL="285750" lvl="2" indent="-285750" algn="just">
              <a:buSzPts val="1300"/>
              <a:buFont typeface="Arial" panose="020B0604020202020204" pitchFamily="34" charset="0"/>
              <a:buChar char="•"/>
              <a:tabLst>
                <a:tab pos="236220" algn="l"/>
              </a:tabLst>
            </a:pPr>
            <a:r>
              <a:rPr lang="ru-RU" sz="1600" dirty="0">
                <a:ea typeface="Times New Roman" panose="02020603050405020304" pitchFamily="18" charset="0"/>
                <a:cs typeface="Times New Roman" panose="02020603050405020304" pitchFamily="18" charset="0"/>
              </a:rPr>
              <a:t>Получение более 25 % отказов или более 10 реестровых (кадастровых) ошибок</a:t>
            </a:r>
          </a:p>
          <a:p>
            <a:pPr marL="285750" lvl="2" indent="-285750" algn="just">
              <a:buSzPts val="1300"/>
              <a:buFont typeface="Arial" panose="020B0604020202020204" pitchFamily="34" charset="0"/>
              <a:buChar char="•"/>
              <a:tabLst>
                <a:tab pos="236220" algn="l"/>
              </a:tabLst>
            </a:pPr>
            <a:r>
              <a:rPr lang="ru-RU" sz="1600" dirty="0">
                <a:ea typeface="Times New Roman" panose="02020603050405020304" pitchFamily="18" charset="0"/>
                <a:cs typeface="Times New Roman" panose="02020603050405020304" pitchFamily="18" charset="0"/>
              </a:rPr>
              <a:t>Осуществление кадастровой деятельности в течение 3-х лет</a:t>
            </a:r>
          </a:p>
          <a:p>
            <a:pPr marL="285750" lvl="2" indent="-285750" algn="just">
              <a:buSzPts val="1300"/>
              <a:buFont typeface="Arial" panose="020B0604020202020204" pitchFamily="34" charset="0"/>
              <a:buChar char="•"/>
              <a:tabLst>
                <a:tab pos="236220" algn="l"/>
              </a:tabLst>
            </a:pPr>
            <a:r>
              <a:rPr lang="ru-RU" sz="1600" dirty="0">
                <a:ea typeface="Times New Roman" panose="02020603050405020304" pitchFamily="18" charset="0"/>
                <a:cs typeface="Times New Roman" panose="02020603050405020304" pitchFamily="18" charset="0"/>
              </a:rPr>
              <a:t>Наличие усиленной ЭЦП</a:t>
            </a:r>
          </a:p>
          <a:p>
            <a:pPr marL="285750" lvl="2" indent="-285750" algn="just">
              <a:buSzPts val="1300"/>
              <a:buFont typeface="Arial" panose="020B0604020202020204" pitchFamily="34" charset="0"/>
              <a:buChar char="•"/>
              <a:tabLst>
                <a:tab pos="236220" algn="l"/>
              </a:tabLst>
            </a:pPr>
            <a:r>
              <a:rPr lang="ru-RU" sz="1600" dirty="0">
                <a:ea typeface="Times New Roman" panose="02020603050405020304" pitchFamily="18" charset="0"/>
                <a:cs typeface="Times New Roman" panose="02020603050405020304" pitchFamily="18" charset="0"/>
              </a:rPr>
              <a:t>Наличие печати КИ с указанием СНИЛС </a:t>
            </a:r>
          </a:p>
          <a:p>
            <a:pPr marL="285750" lvl="2" indent="-285750" algn="just">
              <a:spcAft>
                <a:spcPts val="0"/>
              </a:spcAft>
              <a:buSzPts val="1300"/>
              <a:buFont typeface="Arial" panose="020B0604020202020204" pitchFamily="34" charset="0"/>
              <a:buChar char="•"/>
              <a:tabLst>
                <a:tab pos="236220" algn="l"/>
              </a:tabLst>
            </a:pPr>
            <a:endParaRPr lang="ru-RU" sz="1600" dirty="0">
              <a:ea typeface="Times New Roman" panose="02020603050405020304" pitchFamily="18" charset="0"/>
              <a:cs typeface="Times New Roman" panose="02020603050405020304" pitchFamily="18" charset="0"/>
            </a:endParaRPr>
          </a:p>
          <a:p>
            <a:pPr marL="0" lvl="2" algn="just">
              <a:spcAft>
                <a:spcPts val="0"/>
              </a:spcAft>
              <a:buSzPts val="1300"/>
              <a:tabLst>
                <a:tab pos="236220" algn="l"/>
              </a:tabLst>
            </a:pPr>
            <a:r>
              <a:rPr lang="ru-RU" sz="1600" spc="-65" dirty="0">
                <a:ea typeface="Times New Roman" panose="02020603050405020304" pitchFamily="18" charset="0"/>
                <a:cs typeface="Times New Roman" panose="02020603050405020304" pitchFamily="18" charset="0"/>
              </a:rPr>
              <a:t>3. </a:t>
            </a:r>
            <a:r>
              <a:rPr lang="ru-RU" sz="1600" u="sng" spc="-65" dirty="0">
                <a:ea typeface="Times New Roman" panose="02020603050405020304" pitchFamily="18" charset="0"/>
                <a:cs typeface="Times New Roman" panose="02020603050405020304" pitchFamily="18" charset="0"/>
              </a:rPr>
              <a:t>Наличие у кадастрового инженера договора обязательного страхования гражданской ответственности кадастровых инженеров:</a:t>
            </a:r>
            <a:endParaRPr lang="ru-RU" sz="1600" u="sng" dirty="0">
              <a:ea typeface="Times New Roman" panose="02020603050405020304" pitchFamily="18" charset="0"/>
              <a:cs typeface="Times New Roman" panose="02020603050405020304" pitchFamily="18" charset="0"/>
            </a:endParaRPr>
          </a:p>
          <a:p>
            <a:pPr marL="285750" lvl="2" indent="-285750" algn="just">
              <a:spcAft>
                <a:spcPts val="0"/>
              </a:spcAft>
              <a:buSzPts val="1300"/>
              <a:buFont typeface="Arial" panose="020B0604020202020204" pitchFamily="34" charset="0"/>
              <a:buChar char="•"/>
              <a:tabLst>
                <a:tab pos="236220" algn="l"/>
              </a:tabLst>
            </a:pPr>
            <a:r>
              <a:rPr lang="ru-RU" sz="1600" dirty="0">
                <a:ea typeface="Times New Roman" panose="02020603050405020304" pitchFamily="18" charset="0"/>
                <a:cs typeface="Times New Roman" panose="02020603050405020304" pitchFamily="18" charset="0"/>
              </a:rPr>
              <a:t>Наличие действующего договора страхования и соответствие его всем условиям статьи 29.2. Закона о кадастре (</a:t>
            </a:r>
            <a:r>
              <a:rPr lang="ru-RU" sz="1600" b="1" dirty="0">
                <a:ea typeface="Times New Roman" panose="02020603050405020304" pitchFamily="18" charset="0"/>
                <a:cs typeface="Times New Roman" panose="02020603050405020304" pitchFamily="18" charset="0"/>
              </a:rPr>
              <a:t>коллективный договор - у всех есть!)</a:t>
            </a:r>
          </a:p>
          <a:p>
            <a:pPr marL="0" lvl="2" algn="just">
              <a:spcAft>
                <a:spcPts val="0"/>
              </a:spcAft>
              <a:buSzPts val="1300"/>
              <a:tabLst>
                <a:tab pos="236220" algn="l"/>
              </a:tabLst>
            </a:pPr>
            <a:endParaRPr lang="ru-RU" sz="1600" dirty="0">
              <a:ea typeface="Times New Roman" panose="02020603050405020304" pitchFamily="18" charset="0"/>
              <a:cs typeface="Times New Roman" panose="02020603050405020304" pitchFamily="18" charset="0"/>
            </a:endParaRPr>
          </a:p>
          <a:p>
            <a:pPr marL="0" lvl="2" algn="just">
              <a:spcAft>
                <a:spcPts val="0"/>
              </a:spcAft>
              <a:buSzPts val="1300"/>
              <a:tabLst>
                <a:tab pos="236220" algn="l"/>
              </a:tabLst>
            </a:pPr>
            <a:r>
              <a:rPr lang="ru-RU" sz="1600" spc="-65" dirty="0">
                <a:ea typeface="Times New Roman" panose="02020603050405020304" pitchFamily="18" charset="0"/>
              </a:rPr>
              <a:t>4. </a:t>
            </a:r>
            <a:r>
              <a:rPr lang="ru-RU" sz="1600" u="sng" spc="-65" dirty="0">
                <a:ea typeface="Times New Roman" panose="02020603050405020304" pitchFamily="18" charset="0"/>
              </a:rPr>
              <a:t>Соответствие образования и прохождения повышении квалификации кадастрового инженера требованиям законодательства:</a:t>
            </a:r>
          </a:p>
          <a:p>
            <a:pPr marL="285750" lvl="2" indent="-285750" algn="just">
              <a:spcAft>
                <a:spcPts val="0"/>
              </a:spcAft>
              <a:buSzPts val="1300"/>
              <a:buFont typeface="Arial" panose="020B0604020202020204" pitchFamily="34" charset="0"/>
              <a:buChar char="•"/>
              <a:tabLst>
                <a:tab pos="236220" algn="l"/>
              </a:tabLst>
            </a:pPr>
            <a:r>
              <a:rPr lang="ru-RU" sz="1600" spc="-65" dirty="0"/>
              <a:t>Прохождение повышения квалификации один раз в 3 года (этот срок отсчитывается с 1 июля 2016г.)</a:t>
            </a:r>
          </a:p>
          <a:p>
            <a:pPr marL="285750" lvl="2" indent="-285750" algn="just">
              <a:spcAft>
                <a:spcPts val="0"/>
              </a:spcAft>
              <a:buSzPts val="1300"/>
              <a:buFont typeface="Arial" panose="020B0604020202020204" pitchFamily="34" charset="0"/>
              <a:buChar char="•"/>
              <a:tabLst>
                <a:tab pos="236220" algn="l"/>
              </a:tabLst>
            </a:pPr>
            <a:r>
              <a:rPr lang="ru-RU" sz="1600" spc="-65" dirty="0"/>
              <a:t>Наличие высшего образования по профильной специальности или прохождение профессиональной переподготовки в области кадастра  (обязательно с 1 января 2020г.)</a:t>
            </a:r>
          </a:p>
        </p:txBody>
      </p:sp>
    </p:spTree>
    <p:extLst>
      <p:ext uri="{BB962C8B-B14F-4D97-AF65-F5344CB8AC3E}">
        <p14:creationId xmlns:p14="http://schemas.microsoft.com/office/powerpoint/2010/main" val="3006303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38511" y="-171400"/>
            <a:ext cx="8229600" cy="1143000"/>
          </a:xfrm>
        </p:spPr>
        <p:txBody>
          <a:bodyPr>
            <a:normAutofit/>
          </a:bodyPr>
          <a:lstStyle/>
          <a:p>
            <a:r>
              <a:rPr lang="ru-RU" sz="3200" dirty="0">
                <a:solidFill>
                  <a:srgbClr val="FF0000"/>
                </a:solidFill>
              </a:rPr>
              <a:t>Кстати, об образовании и ПК </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6042" y="764704"/>
            <a:ext cx="6434538" cy="1748905"/>
          </a:xfr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510" y="2514464"/>
            <a:ext cx="8309953" cy="4162410"/>
          </a:xfrm>
          <a:prstGeom prst="rect">
            <a:avLst/>
          </a:prstGeom>
        </p:spPr>
      </p:pic>
    </p:spTree>
    <p:extLst>
      <p:ext uri="{BB962C8B-B14F-4D97-AF65-F5344CB8AC3E}">
        <p14:creationId xmlns:p14="http://schemas.microsoft.com/office/powerpoint/2010/main" val="1830785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457200" y="764704"/>
            <a:ext cx="8229600" cy="5760640"/>
          </a:xfrm>
        </p:spPr>
        <p:txBody>
          <a:bodyPr>
            <a:normAutofit fontScale="77500" lnSpcReduction="20000"/>
          </a:bodyPr>
          <a:lstStyle/>
          <a:p>
            <a:pPr marL="0" indent="457200" algn="just">
              <a:buNone/>
            </a:pPr>
            <a:r>
              <a:rPr lang="ru-RU" sz="2800" b="1" dirty="0"/>
              <a:t>Критерии выбора вуза </a:t>
            </a:r>
            <a:r>
              <a:rPr lang="ru-RU" sz="2800" dirty="0"/>
              <a:t>в случае повышения квалификации и профессиональной переподготовки: </a:t>
            </a:r>
          </a:p>
          <a:p>
            <a:pPr algn="just"/>
            <a:r>
              <a:rPr lang="ru-RU" sz="2800" dirty="0"/>
              <a:t>наличие в лицензии вуза одной из специализаций,   утвержденных приказом МЭР РФ № 413 от 29.06.2016г (указываем в таблице, если есть)</a:t>
            </a:r>
          </a:p>
          <a:p>
            <a:pPr algn="just"/>
            <a:r>
              <a:rPr lang="ru-RU" sz="2800" dirty="0"/>
              <a:t>соответствие  программы обучения приказу МЭР РФ № 514 от 24.08.2016г. (у нас на сайте отмечено знаком «плюс»)</a:t>
            </a:r>
          </a:p>
          <a:p>
            <a:pPr marL="0" indent="457200" algn="just">
              <a:buNone/>
            </a:pPr>
            <a:r>
              <a:rPr lang="en-US" sz="2800" dirty="0"/>
              <a:t>P.S.</a:t>
            </a:r>
            <a:r>
              <a:rPr lang="ru-RU" sz="2800" dirty="0"/>
              <a:t> У нас в таблице представлены не все вузы и не все данные о них (в частности, цены за обучение). Вузы, реально желающие привлечь клиентов, быстро дали нам всю информацию и  определили доступные цены. (</a:t>
            </a:r>
            <a:r>
              <a:rPr lang="ru-RU" sz="2800" i="1" dirty="0"/>
              <a:t>Например, Чувашский государственный университет – цена прохождения </a:t>
            </a:r>
            <a:r>
              <a:rPr lang="ru-RU" sz="2800" i="1" dirty="0" err="1"/>
              <a:t>проф.переподготовки</a:t>
            </a:r>
            <a:r>
              <a:rPr lang="ru-RU" sz="2800" i="1" dirty="0"/>
              <a:t> по спец-</a:t>
            </a:r>
            <a:r>
              <a:rPr lang="ru-RU" sz="2800" i="1" dirty="0" err="1"/>
              <a:t>ти</a:t>
            </a:r>
            <a:r>
              <a:rPr lang="ru-RU" sz="2800" i="1" dirty="0"/>
              <a:t> «Кадастровая деятельность»  составляет 18 тыс. руб., для членов СРО - 14 тыс. 500 руб.) </a:t>
            </a:r>
          </a:p>
          <a:p>
            <a:pPr marL="0" indent="457200" algn="just">
              <a:buNone/>
            </a:pPr>
            <a:endParaRPr lang="ru-RU" sz="2800" i="1" dirty="0"/>
          </a:p>
          <a:p>
            <a:pPr marL="0" indent="457200" algn="just">
              <a:buNone/>
            </a:pPr>
            <a:r>
              <a:rPr lang="ru-RU" sz="2800" dirty="0"/>
              <a:t>По законодательству, КИ самостоятельно определяют вуз и сами проходят обучение. Успеть надо до 1 января 2020г. Не ждите, что кто-то решит это за вас, и не ограничивайтесь только нашей информацией!</a:t>
            </a:r>
          </a:p>
          <a:p>
            <a:endParaRPr lang="ru-RU" sz="2800" dirty="0"/>
          </a:p>
        </p:txBody>
      </p:sp>
    </p:spTree>
    <p:extLst>
      <p:ext uri="{BB962C8B-B14F-4D97-AF65-F5344CB8AC3E}">
        <p14:creationId xmlns:p14="http://schemas.microsoft.com/office/powerpoint/2010/main" val="7050149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a:bodyPr>
          <a:lstStyle/>
          <a:p>
            <a:br>
              <a:rPr lang="ru-RU" sz="3000" dirty="0"/>
            </a:br>
            <a:endParaRPr lang="ru-RU" sz="3000" dirty="0"/>
          </a:p>
        </p:txBody>
      </p:sp>
      <p:sp>
        <p:nvSpPr>
          <p:cNvPr id="4" name="Объект 3"/>
          <p:cNvSpPr>
            <a:spLocks noGrp="1"/>
          </p:cNvSpPr>
          <p:nvPr>
            <p:ph idx="1"/>
          </p:nvPr>
        </p:nvSpPr>
        <p:spPr>
          <a:xfrm>
            <a:off x="459532" y="548680"/>
            <a:ext cx="8229600" cy="5500613"/>
          </a:xfrm>
        </p:spPr>
        <p:txBody>
          <a:bodyPr>
            <a:noAutofit/>
          </a:bodyPr>
          <a:lstStyle/>
          <a:p>
            <a:pPr marL="0" indent="457200" algn="ctr">
              <a:buNone/>
            </a:pPr>
            <a:r>
              <a:rPr lang="ru-RU" sz="2200" b="1" dirty="0"/>
              <a:t> </a:t>
            </a:r>
            <a:r>
              <a:rPr lang="ru-RU" sz="2500" b="1" dirty="0">
                <a:solidFill>
                  <a:srgbClr val="FF0000"/>
                </a:solidFill>
              </a:rPr>
              <a:t>Особые пожелания по плановой проверке</a:t>
            </a:r>
          </a:p>
          <a:p>
            <a:pPr marL="0" indent="457200" algn="just">
              <a:buNone/>
            </a:pPr>
            <a:endParaRPr lang="ru-RU" sz="2200" b="1" dirty="0"/>
          </a:p>
          <a:p>
            <a:pPr marL="0" indent="457200" algn="just">
              <a:buNone/>
            </a:pPr>
            <a:r>
              <a:rPr lang="ru-RU" sz="2200" b="1" dirty="0"/>
              <a:t> </a:t>
            </a:r>
            <a:r>
              <a:rPr lang="ru-RU" sz="2200" dirty="0"/>
              <a:t>Процедура плановой проверки КИ в нашей СРО.</a:t>
            </a:r>
            <a:r>
              <a:rPr lang="ru-RU" sz="2200" b="1" dirty="0"/>
              <a:t> </a:t>
            </a:r>
            <a:r>
              <a:rPr lang="ru-RU" sz="2200" dirty="0"/>
              <a:t>Вам заранее приходит уведомление, и вы получаете возможность </a:t>
            </a:r>
            <a:r>
              <a:rPr lang="ru-RU" sz="2200" b="1" dirty="0"/>
              <a:t>устранить все недостатки </a:t>
            </a:r>
            <a:r>
              <a:rPr lang="ru-RU" sz="2200" dirty="0"/>
              <a:t>(оплата взносов, допринос документов в личное дело, ЭЦП, печать, срочная отправка заявления в случае истечения трехлетнего срока и т.д.), а затем проводится проверка, подписываются акты, которые немедленно </a:t>
            </a:r>
            <a:r>
              <a:rPr lang="ru-RU" sz="2200" b="1" dirty="0"/>
              <a:t>отправляются в орган надзора </a:t>
            </a:r>
            <a:r>
              <a:rPr lang="ru-RU" sz="2200" dirty="0"/>
              <a:t>(Центральный аппарат Росреестра, г. Москва).</a:t>
            </a:r>
          </a:p>
          <a:p>
            <a:pPr marL="0" indent="457200" algn="just">
              <a:buNone/>
            </a:pPr>
            <a:r>
              <a:rPr lang="ru-RU" sz="2200" dirty="0"/>
              <a:t>Поэтому просим оперативно реагировать на все наши просьбы и письма, немедленно направлять все документы. Это в ваших интересах! </a:t>
            </a:r>
          </a:p>
          <a:p>
            <a:pPr marL="0" indent="457200" algn="just">
              <a:buNone/>
            </a:pPr>
            <a:r>
              <a:rPr lang="ru-RU" sz="2200" dirty="0"/>
              <a:t>Что и как делать, какие документы и куда передавать, детально расписано </a:t>
            </a:r>
            <a:r>
              <a:rPr lang="ru-RU" sz="2200" b="1" dirty="0"/>
              <a:t>в электронном уведомлении</a:t>
            </a:r>
            <a:r>
              <a:rPr lang="ru-RU" sz="2200" dirty="0"/>
              <a:t>, рассылаемом до начала проверки.</a:t>
            </a:r>
          </a:p>
          <a:p>
            <a:pPr marL="0" lvl="0" indent="0">
              <a:buNone/>
            </a:pPr>
            <a:endParaRPr lang="ru-RU" sz="2200" b="1" dirty="0"/>
          </a:p>
        </p:txBody>
      </p:sp>
      <p:sp>
        <p:nvSpPr>
          <p:cNvPr id="6" name="Прямоугольник 5"/>
          <p:cNvSpPr/>
          <p:nvPr/>
        </p:nvSpPr>
        <p:spPr>
          <a:xfrm>
            <a:off x="251520" y="764705"/>
            <a:ext cx="8784976" cy="338554"/>
          </a:xfrm>
          <a:prstGeom prst="rect">
            <a:avLst/>
          </a:prstGeom>
        </p:spPr>
        <p:txBody>
          <a:bodyPr wrap="square">
            <a:spAutoFit/>
          </a:bodyPr>
          <a:lstStyle/>
          <a:p>
            <a:pPr marL="0" lvl="2" algn="just">
              <a:spcAft>
                <a:spcPts val="0"/>
              </a:spcAft>
              <a:buSzPts val="1300"/>
              <a:tabLst>
                <a:tab pos="236220" algn="l"/>
              </a:tabLst>
            </a:pPr>
            <a:endParaRPr lang="ru-RU" sz="1600" spc="-65" dirty="0"/>
          </a:p>
        </p:txBody>
      </p:sp>
    </p:spTree>
    <p:extLst>
      <p:ext uri="{BB962C8B-B14F-4D97-AF65-F5344CB8AC3E}">
        <p14:creationId xmlns:p14="http://schemas.microsoft.com/office/powerpoint/2010/main" val="766490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9984"/>
            <a:ext cx="8229600" cy="1143000"/>
          </a:xfrm>
        </p:spPr>
        <p:txBody>
          <a:bodyPr/>
          <a:lstStyle/>
          <a:p>
            <a:r>
              <a:rPr lang="ru-RU" dirty="0"/>
              <a:t>       </a:t>
            </a:r>
          </a:p>
        </p:txBody>
      </p:sp>
      <p:sp>
        <p:nvSpPr>
          <p:cNvPr id="3" name="Объект 2"/>
          <p:cNvSpPr>
            <a:spLocks noGrp="1"/>
          </p:cNvSpPr>
          <p:nvPr>
            <p:ph idx="1"/>
          </p:nvPr>
        </p:nvSpPr>
        <p:spPr>
          <a:xfrm>
            <a:off x="-1405428" y="-1"/>
            <a:ext cx="10873596" cy="6775439"/>
          </a:xfrm>
        </p:spPr>
        <p:txBody>
          <a:bodyPr>
            <a:normAutofit/>
          </a:bodyPr>
          <a:lstStyle/>
          <a:p>
            <a:pPr marL="1163638" indent="0" algn="ctr" defTabSz="808038">
              <a:buNone/>
              <a:tabLst>
                <a:tab pos="1081088" algn="l"/>
                <a:tab pos="1163638" algn="l"/>
                <a:tab pos="1431925" algn="l"/>
                <a:tab pos="2871788" algn="l"/>
              </a:tabLst>
            </a:pPr>
            <a:endParaRPr lang="ru-RU" sz="2000" dirty="0">
              <a:solidFill>
                <a:schemeClr val="accent4">
                  <a:lumMod val="50000"/>
                </a:schemeClr>
              </a:solidFill>
            </a:endParaRPr>
          </a:p>
          <a:p>
            <a:pPr marL="1163638" indent="0" algn="ctr" defTabSz="808038">
              <a:buNone/>
              <a:tabLst>
                <a:tab pos="1081088" algn="l"/>
                <a:tab pos="1163638" algn="l"/>
                <a:tab pos="1431925" algn="l"/>
                <a:tab pos="2871788" algn="l"/>
              </a:tabLst>
            </a:pPr>
            <a:r>
              <a:rPr lang="ru-RU" sz="2000" dirty="0">
                <a:solidFill>
                  <a:schemeClr val="accent4">
                    <a:lumMod val="50000"/>
                  </a:schemeClr>
                </a:solidFill>
              </a:rPr>
              <a:t>  </a:t>
            </a:r>
            <a:r>
              <a:rPr lang="ru-RU" sz="2600" dirty="0">
                <a:solidFill>
                  <a:srgbClr val="FF0000"/>
                </a:solidFill>
              </a:rPr>
              <a:t>Внеплановая проверка деятельности кадастровых инженеров</a:t>
            </a:r>
          </a:p>
          <a:p>
            <a:pPr marL="0" indent="0" algn="ctr" defTabSz="808038">
              <a:buNone/>
              <a:tabLst>
                <a:tab pos="2871788" algn="l"/>
              </a:tabLst>
            </a:pPr>
            <a:endParaRPr lang="ru-RU" sz="2600" dirty="0">
              <a:solidFill>
                <a:srgbClr val="FF0000"/>
              </a:solidFill>
            </a:endParaRPr>
          </a:p>
          <a:p>
            <a:pPr marL="1431925" indent="0" defTabSz="808038">
              <a:buNone/>
              <a:tabLst>
                <a:tab pos="2871788" algn="l"/>
              </a:tabLst>
            </a:pPr>
            <a:endParaRPr lang="ru-RU" sz="1400" dirty="0">
              <a:solidFill>
                <a:srgbClr val="FF0000"/>
              </a:solidFill>
            </a:endParaRPr>
          </a:p>
          <a:p>
            <a:pPr marL="1431925" indent="0" defTabSz="808038">
              <a:buNone/>
              <a:tabLst>
                <a:tab pos="2871788" algn="l"/>
              </a:tabLst>
            </a:pPr>
            <a:endParaRPr lang="ru-RU" sz="1400" dirty="0">
              <a:solidFill>
                <a:srgbClr val="FF0000"/>
              </a:solidFill>
            </a:endParaRPr>
          </a:p>
        </p:txBody>
      </p:sp>
      <p:cxnSp>
        <p:nvCxnSpPr>
          <p:cNvPr id="17" name="Прямая со стрелкой 16"/>
          <p:cNvCxnSpPr>
            <a:cxnSpLocks/>
            <a:stCxn id="15" idx="3"/>
            <a:endCxn id="47" idx="1"/>
          </p:cNvCxnSpPr>
          <p:nvPr/>
        </p:nvCxnSpPr>
        <p:spPr>
          <a:xfrm>
            <a:off x="5290098" y="1860743"/>
            <a:ext cx="1519980" cy="81727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0" name="Прямая со стрелкой 29"/>
          <p:cNvCxnSpPr>
            <a:cxnSpLocks/>
            <a:stCxn id="47" idx="2"/>
            <a:endCxn id="10" idx="0"/>
          </p:cNvCxnSpPr>
          <p:nvPr/>
        </p:nvCxnSpPr>
        <p:spPr>
          <a:xfrm flipH="1">
            <a:off x="4383432" y="3201187"/>
            <a:ext cx="3407705" cy="18028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Прямая со стрелкой 33"/>
          <p:cNvCxnSpPr>
            <a:cxnSpLocks/>
            <a:stCxn id="10" idx="3"/>
            <a:endCxn id="38" idx="1"/>
          </p:cNvCxnSpPr>
          <p:nvPr/>
        </p:nvCxnSpPr>
        <p:spPr>
          <a:xfrm>
            <a:off x="5312671" y="5614272"/>
            <a:ext cx="159418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4" name="TextBox 73"/>
          <p:cNvSpPr txBox="1"/>
          <p:nvPr/>
        </p:nvSpPr>
        <p:spPr>
          <a:xfrm rot="19918483">
            <a:off x="4405075" y="3836051"/>
            <a:ext cx="2987712" cy="307777"/>
          </a:xfrm>
          <a:prstGeom prst="rect">
            <a:avLst/>
          </a:prstGeom>
          <a:noFill/>
        </p:spPr>
        <p:txBody>
          <a:bodyPr wrap="square" rtlCol="0">
            <a:spAutoFit/>
          </a:bodyPr>
          <a:lstStyle/>
          <a:p>
            <a:r>
              <a:rPr lang="ru-RU" sz="1400" dirty="0"/>
              <a:t>В случае наличия нарушений </a:t>
            </a:r>
          </a:p>
        </p:txBody>
      </p:sp>
      <p:sp>
        <p:nvSpPr>
          <p:cNvPr id="10" name="Прямоугольник 9"/>
          <p:cNvSpPr/>
          <p:nvPr/>
        </p:nvSpPr>
        <p:spPr>
          <a:xfrm>
            <a:off x="3454193" y="5003989"/>
            <a:ext cx="1858478" cy="122056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Дисциплинарная комиссия </a:t>
            </a:r>
          </a:p>
        </p:txBody>
      </p:sp>
      <p:sp>
        <p:nvSpPr>
          <p:cNvPr id="15" name="Прямоугольник 14"/>
          <p:cNvSpPr/>
          <p:nvPr/>
        </p:nvSpPr>
        <p:spPr>
          <a:xfrm>
            <a:off x="3431620" y="1337575"/>
            <a:ext cx="1858478" cy="10463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Контрольная комиссия</a:t>
            </a:r>
          </a:p>
        </p:txBody>
      </p:sp>
      <p:sp>
        <p:nvSpPr>
          <p:cNvPr id="38" name="Прямоугольник 37"/>
          <p:cNvSpPr/>
          <p:nvPr/>
        </p:nvSpPr>
        <p:spPr>
          <a:xfrm>
            <a:off x="6906858" y="5032432"/>
            <a:ext cx="1962118" cy="1163679"/>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Решение о применении мер дисциплинарного воздействия</a:t>
            </a:r>
          </a:p>
        </p:txBody>
      </p:sp>
      <p:sp>
        <p:nvSpPr>
          <p:cNvPr id="45" name="Прямоугольник 44"/>
          <p:cNvSpPr/>
          <p:nvPr/>
        </p:nvSpPr>
        <p:spPr>
          <a:xfrm>
            <a:off x="228156" y="2277984"/>
            <a:ext cx="1828234" cy="1034077"/>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a:solidFill>
                  <a:schemeClr val="tx1"/>
                </a:solidFill>
              </a:rPr>
              <a:t>Исполнительная дирекция</a:t>
            </a:r>
            <a:endParaRPr lang="ru-RU" dirty="0">
              <a:solidFill>
                <a:schemeClr val="tx1"/>
              </a:solidFill>
            </a:endParaRPr>
          </a:p>
        </p:txBody>
      </p:sp>
      <p:sp>
        <p:nvSpPr>
          <p:cNvPr id="47" name="Прямоугольник 46"/>
          <p:cNvSpPr/>
          <p:nvPr/>
        </p:nvSpPr>
        <p:spPr>
          <a:xfrm>
            <a:off x="6810078" y="2154852"/>
            <a:ext cx="1962118" cy="1046335"/>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Акт проведения внеплановой проверки</a:t>
            </a:r>
          </a:p>
        </p:txBody>
      </p:sp>
      <p:cxnSp>
        <p:nvCxnSpPr>
          <p:cNvPr id="35" name="Прямая со стрелкой 34"/>
          <p:cNvCxnSpPr>
            <a:cxnSpLocks/>
            <a:stCxn id="45" idx="3"/>
            <a:endCxn id="15" idx="1"/>
          </p:cNvCxnSpPr>
          <p:nvPr/>
        </p:nvCxnSpPr>
        <p:spPr>
          <a:xfrm flipV="1">
            <a:off x="2056390" y="1860743"/>
            <a:ext cx="1375230" cy="93428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1" name="Прямоугольник: скругленные углы 110"/>
          <p:cNvSpPr/>
          <p:nvPr/>
        </p:nvSpPr>
        <p:spPr>
          <a:xfrm>
            <a:off x="329048" y="3794031"/>
            <a:ext cx="2510947" cy="2875329"/>
          </a:xfrm>
          <a:prstGeom prst="round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300" b="1" dirty="0">
                <a:solidFill>
                  <a:schemeClr val="tx1"/>
                </a:solidFill>
              </a:rPr>
              <a:t>Основания для отказа</a:t>
            </a:r>
          </a:p>
          <a:p>
            <a:pPr algn="ctr"/>
            <a:r>
              <a:rPr lang="ru-RU" sz="1300" b="1" dirty="0">
                <a:solidFill>
                  <a:schemeClr val="tx1"/>
                </a:solidFill>
              </a:rPr>
              <a:t> в принятии жалобы:</a:t>
            </a:r>
          </a:p>
          <a:p>
            <a:pPr algn="ctr"/>
            <a:endParaRPr lang="ru-RU" sz="1300" b="1" dirty="0">
              <a:solidFill>
                <a:schemeClr val="tx1"/>
              </a:solidFill>
            </a:endParaRPr>
          </a:p>
          <a:p>
            <a:pPr marL="171450" indent="-171450" algn="just">
              <a:buFont typeface="Arial" panose="020B0604020202020204" pitchFamily="34" charset="0"/>
              <a:buChar char="•"/>
            </a:pPr>
            <a:r>
              <a:rPr lang="ru-RU" sz="1300" dirty="0">
                <a:solidFill>
                  <a:schemeClr val="tx1"/>
                </a:solidFill>
              </a:rPr>
              <a:t>Жалоба на КИ - не члена нашей СРО или иное ненадлежащее лицо</a:t>
            </a:r>
            <a:r>
              <a:rPr lang="en-US" sz="1300" dirty="0">
                <a:solidFill>
                  <a:schemeClr val="tx1"/>
                </a:solidFill>
              </a:rPr>
              <a:t>;</a:t>
            </a:r>
            <a:endParaRPr lang="ru-RU" sz="1300" dirty="0">
              <a:solidFill>
                <a:schemeClr val="tx1"/>
              </a:solidFill>
            </a:endParaRPr>
          </a:p>
          <a:p>
            <a:pPr marL="171450" indent="-171450" algn="just">
              <a:buFont typeface="Arial" panose="020B0604020202020204" pitchFamily="34" charset="0"/>
              <a:buChar char="•"/>
            </a:pPr>
            <a:r>
              <a:rPr lang="ru-RU" sz="1300" dirty="0">
                <a:solidFill>
                  <a:schemeClr val="tx1"/>
                </a:solidFill>
              </a:rPr>
              <a:t>Предмет жалобы не относится к кадастровым работам</a:t>
            </a:r>
            <a:r>
              <a:rPr lang="en-US" sz="1300" dirty="0">
                <a:solidFill>
                  <a:schemeClr val="tx1"/>
                </a:solidFill>
              </a:rPr>
              <a:t>;</a:t>
            </a:r>
            <a:endParaRPr lang="ru-RU" sz="1300" dirty="0">
              <a:solidFill>
                <a:schemeClr val="tx1"/>
              </a:solidFill>
            </a:endParaRPr>
          </a:p>
          <a:p>
            <a:pPr marL="171450" indent="-171450" algn="just">
              <a:buFont typeface="Arial" panose="020B0604020202020204" pitchFamily="34" charset="0"/>
              <a:buChar char="•"/>
            </a:pPr>
            <a:r>
              <a:rPr lang="ru-RU" sz="1300" dirty="0">
                <a:solidFill>
                  <a:schemeClr val="tx1"/>
                </a:solidFill>
              </a:rPr>
              <a:t>К жалобе не приложены подтверждающие док-ты</a:t>
            </a:r>
            <a:r>
              <a:rPr lang="en-US" sz="1300" dirty="0">
                <a:solidFill>
                  <a:schemeClr val="tx1"/>
                </a:solidFill>
              </a:rPr>
              <a:t>;</a:t>
            </a:r>
            <a:endParaRPr lang="ru-RU" sz="1300" dirty="0">
              <a:solidFill>
                <a:schemeClr val="tx1"/>
              </a:solidFill>
            </a:endParaRPr>
          </a:p>
          <a:p>
            <a:pPr marL="171450" indent="-171450" algn="just">
              <a:buFont typeface="Arial" panose="020B0604020202020204" pitchFamily="34" charset="0"/>
              <a:buChar char="•"/>
            </a:pPr>
            <a:r>
              <a:rPr lang="ru-RU" sz="1300" dirty="0">
                <a:solidFill>
                  <a:schemeClr val="tx1"/>
                </a:solidFill>
              </a:rPr>
              <a:t>Ненадлежащее оформление жалобы (без подписи, адреса и </a:t>
            </a:r>
            <a:r>
              <a:rPr lang="ru-RU" sz="1300" dirty="0" err="1">
                <a:solidFill>
                  <a:schemeClr val="tx1"/>
                </a:solidFill>
              </a:rPr>
              <a:t>т.д</a:t>
            </a:r>
            <a:r>
              <a:rPr lang="ru-RU" sz="1300" dirty="0">
                <a:solidFill>
                  <a:schemeClr val="tx1"/>
                </a:solidFill>
              </a:rPr>
              <a:t>).</a:t>
            </a:r>
          </a:p>
        </p:txBody>
      </p:sp>
      <p:cxnSp>
        <p:nvCxnSpPr>
          <p:cNvPr id="11" name="Прямая со стрелкой 10"/>
          <p:cNvCxnSpPr>
            <a:endCxn id="45" idx="0"/>
          </p:cNvCxnSpPr>
          <p:nvPr/>
        </p:nvCxnSpPr>
        <p:spPr>
          <a:xfrm>
            <a:off x="1142273" y="1803489"/>
            <a:ext cx="0" cy="47449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Прямая соединительная линия 30"/>
          <p:cNvCxnSpPr>
            <a:cxnSpLocks/>
          </p:cNvCxnSpPr>
          <p:nvPr/>
        </p:nvCxnSpPr>
        <p:spPr>
          <a:xfrm flipH="1">
            <a:off x="2360679" y="2327883"/>
            <a:ext cx="363185" cy="14661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2970506" y="2524130"/>
            <a:ext cx="3104026" cy="738664"/>
          </a:xfrm>
          <a:prstGeom prst="rect">
            <a:avLst/>
          </a:prstGeom>
          <a:noFill/>
        </p:spPr>
        <p:txBody>
          <a:bodyPr wrap="square" rtlCol="0">
            <a:spAutoFit/>
          </a:bodyPr>
          <a:lstStyle/>
          <a:p>
            <a:r>
              <a:rPr lang="ru-RU" sz="1400" dirty="0"/>
              <a:t>Документальная или выездная проверка, приглашение КИ и (или) заявителя на заседание комиссии</a:t>
            </a:r>
          </a:p>
        </p:txBody>
      </p:sp>
      <p:sp>
        <p:nvSpPr>
          <p:cNvPr id="4" name="Овал 3"/>
          <p:cNvSpPr/>
          <p:nvPr/>
        </p:nvSpPr>
        <p:spPr>
          <a:xfrm>
            <a:off x="228156" y="1052736"/>
            <a:ext cx="1828234" cy="716886"/>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solidFill>
              </a:rPr>
              <a:t>Жалоба, нарушение</a:t>
            </a:r>
          </a:p>
        </p:txBody>
      </p:sp>
    </p:spTree>
    <p:extLst>
      <p:ext uri="{BB962C8B-B14F-4D97-AF65-F5344CB8AC3E}">
        <p14:creationId xmlns:p14="http://schemas.microsoft.com/office/powerpoint/2010/main" val="24389162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a:bodyPr>
          <a:lstStyle/>
          <a:p>
            <a:br>
              <a:rPr lang="ru-RU" sz="3000" dirty="0"/>
            </a:br>
            <a:endParaRPr lang="ru-RU" sz="3000" dirty="0"/>
          </a:p>
        </p:txBody>
      </p:sp>
      <p:sp>
        <p:nvSpPr>
          <p:cNvPr id="4" name="Объект 3"/>
          <p:cNvSpPr>
            <a:spLocks noGrp="1"/>
          </p:cNvSpPr>
          <p:nvPr>
            <p:ph idx="1"/>
          </p:nvPr>
        </p:nvSpPr>
        <p:spPr>
          <a:xfrm>
            <a:off x="459532" y="548680"/>
            <a:ext cx="8229600" cy="5500613"/>
          </a:xfrm>
        </p:spPr>
        <p:txBody>
          <a:bodyPr>
            <a:noAutofit/>
          </a:bodyPr>
          <a:lstStyle/>
          <a:p>
            <a:pPr marL="0" indent="457200" algn="ctr">
              <a:buNone/>
            </a:pPr>
            <a:r>
              <a:rPr lang="ru-RU" sz="2200" b="1" dirty="0"/>
              <a:t> </a:t>
            </a:r>
            <a:r>
              <a:rPr lang="ru-RU" sz="2500" b="1" dirty="0">
                <a:solidFill>
                  <a:srgbClr val="FF0000"/>
                </a:solidFill>
              </a:rPr>
              <a:t>Особые пожелания по внеплановой проверке</a:t>
            </a:r>
          </a:p>
          <a:p>
            <a:pPr marL="0" indent="457200" algn="ctr">
              <a:buNone/>
            </a:pPr>
            <a:endParaRPr lang="ru-RU" sz="2500" b="1" dirty="0">
              <a:solidFill>
                <a:srgbClr val="FF0000"/>
              </a:solidFill>
            </a:endParaRPr>
          </a:p>
          <a:p>
            <a:pPr marL="0" indent="457200" algn="ctr">
              <a:buNone/>
            </a:pPr>
            <a:endParaRPr lang="ru-RU" sz="2500" b="1" dirty="0">
              <a:solidFill>
                <a:srgbClr val="FF0000"/>
              </a:solidFill>
            </a:endParaRPr>
          </a:p>
          <a:p>
            <a:pPr marL="0" indent="457200" algn="just">
              <a:buNone/>
            </a:pPr>
            <a:r>
              <a:rPr lang="ru-RU" sz="2200" dirty="0"/>
              <a:t>Так как срок рассмотрения жалобы в Контрольной комиссии СРО составляет всего 20 рабочих дней (45 рабочих дней с учетом Дисциплинарной комиссии), просим вас </a:t>
            </a:r>
            <a:r>
              <a:rPr lang="ru-RU" sz="2200" b="1" dirty="0"/>
              <a:t>быстро реагировать на наши запросы. </a:t>
            </a:r>
          </a:p>
          <a:p>
            <a:pPr marL="0" indent="457200" algn="just">
              <a:buNone/>
            </a:pPr>
            <a:r>
              <a:rPr lang="ru-RU" sz="2200" dirty="0"/>
              <a:t>При необходимости, если работодателя или кадастрового инженера приглашают на заседание Контрольной комиссии, необходимо обеспечить </a:t>
            </a:r>
            <a:r>
              <a:rPr lang="ru-RU" sz="2200" b="1" dirty="0"/>
              <a:t>явку всех приглашенных лиц</a:t>
            </a:r>
            <a:r>
              <a:rPr lang="ru-RU" sz="2200" dirty="0"/>
              <a:t>, предоставить </a:t>
            </a:r>
            <a:r>
              <a:rPr lang="ru-RU" sz="2200" b="1" dirty="0"/>
              <a:t>все необходимые документы</a:t>
            </a:r>
            <a:r>
              <a:rPr lang="ru-RU" sz="2200" dirty="0"/>
              <a:t>, относящие к рассматриваемому вопросу, и дать </a:t>
            </a:r>
            <a:r>
              <a:rPr lang="ru-RU" sz="2200" b="1" dirty="0"/>
              <a:t>детальные пояснения</a:t>
            </a:r>
            <a:r>
              <a:rPr lang="ru-RU" sz="2200" dirty="0"/>
              <a:t>. </a:t>
            </a:r>
          </a:p>
          <a:p>
            <a:pPr marL="0" lvl="0" indent="0">
              <a:buNone/>
            </a:pPr>
            <a:endParaRPr lang="ru-RU" sz="2200" b="1" dirty="0"/>
          </a:p>
        </p:txBody>
      </p:sp>
      <p:sp>
        <p:nvSpPr>
          <p:cNvPr id="6" name="Прямоугольник 5"/>
          <p:cNvSpPr/>
          <p:nvPr/>
        </p:nvSpPr>
        <p:spPr>
          <a:xfrm>
            <a:off x="251520" y="764705"/>
            <a:ext cx="8784976" cy="338554"/>
          </a:xfrm>
          <a:prstGeom prst="rect">
            <a:avLst/>
          </a:prstGeom>
        </p:spPr>
        <p:txBody>
          <a:bodyPr wrap="square">
            <a:spAutoFit/>
          </a:bodyPr>
          <a:lstStyle/>
          <a:p>
            <a:pPr marL="0" lvl="2" algn="just">
              <a:spcAft>
                <a:spcPts val="0"/>
              </a:spcAft>
              <a:buSzPts val="1300"/>
              <a:tabLst>
                <a:tab pos="236220" algn="l"/>
              </a:tabLst>
            </a:pPr>
            <a:endParaRPr lang="ru-RU" sz="1600" spc="-65" dirty="0"/>
          </a:p>
        </p:txBody>
      </p:sp>
    </p:spTree>
    <p:extLst>
      <p:ext uri="{BB962C8B-B14F-4D97-AF65-F5344CB8AC3E}">
        <p14:creationId xmlns:p14="http://schemas.microsoft.com/office/powerpoint/2010/main" val="4022993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93204" y="116632"/>
            <a:ext cx="8229600" cy="1080120"/>
          </a:xfrm>
        </p:spPr>
        <p:txBody>
          <a:bodyPr>
            <a:normAutofit/>
          </a:bodyPr>
          <a:lstStyle/>
          <a:p>
            <a:br>
              <a:rPr lang="ru-RU" sz="3000" dirty="0"/>
            </a:br>
            <a:endParaRPr lang="ru-RU" sz="3000" dirty="0"/>
          </a:p>
        </p:txBody>
      </p:sp>
      <p:sp>
        <p:nvSpPr>
          <p:cNvPr id="4" name="Объект 3"/>
          <p:cNvSpPr>
            <a:spLocks noGrp="1"/>
          </p:cNvSpPr>
          <p:nvPr>
            <p:ph idx="1"/>
          </p:nvPr>
        </p:nvSpPr>
        <p:spPr>
          <a:xfrm>
            <a:off x="459532" y="476672"/>
            <a:ext cx="8229600" cy="5904656"/>
          </a:xfrm>
        </p:spPr>
        <p:txBody>
          <a:bodyPr>
            <a:noAutofit/>
          </a:bodyPr>
          <a:lstStyle/>
          <a:p>
            <a:pPr marL="0" indent="457200" algn="ctr">
              <a:buNone/>
            </a:pPr>
            <a:endParaRPr lang="ru-RU" b="1" dirty="0">
              <a:solidFill>
                <a:srgbClr val="FF0000"/>
              </a:solidFill>
            </a:endParaRPr>
          </a:p>
          <a:p>
            <a:pPr marL="0" indent="457200" algn="ctr">
              <a:buNone/>
            </a:pPr>
            <a:r>
              <a:rPr lang="ru-RU" b="1" dirty="0">
                <a:solidFill>
                  <a:srgbClr val="FF0000"/>
                </a:solidFill>
              </a:rPr>
              <a:t> Еще ряд важных моментов:</a:t>
            </a:r>
          </a:p>
          <a:p>
            <a:pPr marL="0" indent="457200" algn="just">
              <a:buNone/>
            </a:pPr>
            <a:endParaRPr lang="ru-RU" sz="2800" b="1" dirty="0"/>
          </a:p>
          <a:p>
            <a:pPr marL="0" indent="457200" algn="just">
              <a:buNone/>
            </a:pPr>
            <a:r>
              <a:rPr lang="ru-RU" sz="2400" b="1" dirty="0"/>
              <a:t> </a:t>
            </a:r>
            <a:r>
              <a:rPr lang="ru-RU" sz="2400" dirty="0">
                <a:solidFill>
                  <a:srgbClr val="FF0000"/>
                </a:solidFill>
              </a:rPr>
              <a:t>1. Ответственное отношение КИ к своей подписи и печати. </a:t>
            </a:r>
            <a:r>
              <a:rPr lang="ru-RU" sz="2400" dirty="0"/>
              <a:t>Не рекомендуем ставить их на любых документах, иногда не корректных с точки зрения Закона. </a:t>
            </a:r>
            <a:r>
              <a:rPr lang="ru-RU" sz="2400" dirty="0">
                <a:cs typeface="Times New Roman" pitchFamily="18" charset="0"/>
              </a:rPr>
              <a:t>Результаты кадастровой деятельности четко определены</a:t>
            </a:r>
            <a:br>
              <a:rPr lang="ru-RU" sz="2400" dirty="0">
                <a:cs typeface="Times New Roman" pitchFamily="18" charset="0"/>
              </a:rPr>
            </a:br>
            <a:r>
              <a:rPr lang="ru-RU" sz="2400" dirty="0">
                <a:cs typeface="Times New Roman" pitchFamily="18" charset="0"/>
              </a:rPr>
              <a:t>в ст. 37 Закона о кадастре (МП, ТП, Акт обследования). Кадастровый инженер может также выступить экспертом в суде. </a:t>
            </a:r>
            <a:endParaRPr lang="ru-RU" sz="2200" b="1" dirty="0"/>
          </a:p>
        </p:txBody>
      </p:sp>
      <p:sp>
        <p:nvSpPr>
          <p:cNvPr id="6" name="Прямоугольник 5"/>
          <p:cNvSpPr/>
          <p:nvPr/>
        </p:nvSpPr>
        <p:spPr>
          <a:xfrm>
            <a:off x="251520" y="764705"/>
            <a:ext cx="8784976" cy="338554"/>
          </a:xfrm>
          <a:prstGeom prst="rect">
            <a:avLst/>
          </a:prstGeom>
        </p:spPr>
        <p:txBody>
          <a:bodyPr wrap="square">
            <a:spAutoFit/>
          </a:bodyPr>
          <a:lstStyle/>
          <a:p>
            <a:pPr marL="0" lvl="2" algn="just">
              <a:spcAft>
                <a:spcPts val="0"/>
              </a:spcAft>
              <a:buSzPts val="1300"/>
              <a:tabLst>
                <a:tab pos="236220" algn="l"/>
              </a:tabLst>
            </a:pPr>
            <a:endParaRPr lang="ru-RU" sz="1600" spc="-65" dirty="0"/>
          </a:p>
        </p:txBody>
      </p:sp>
    </p:spTree>
    <p:extLst>
      <p:ext uri="{BB962C8B-B14F-4D97-AF65-F5344CB8AC3E}">
        <p14:creationId xmlns:p14="http://schemas.microsoft.com/office/powerpoint/2010/main" val="13482203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44624"/>
            <a:ext cx="8229600" cy="936104"/>
          </a:xfrm>
        </p:spPr>
        <p:txBody>
          <a:bodyPr>
            <a:normAutofit/>
          </a:bodyPr>
          <a:lstStyle/>
          <a:p>
            <a:r>
              <a:rPr lang="ru-RU" sz="2400" dirty="0">
                <a:solidFill>
                  <a:srgbClr val="FF0000"/>
                </a:solidFill>
                <a:cs typeface="Times New Roman" pitchFamily="18" charset="0"/>
              </a:rPr>
              <a:t>2. Кадастровые инженеры при изменении любых своих данных обязаны уведомлять об этом СРО, а не Росреестр!</a:t>
            </a:r>
            <a:endParaRPr lang="ru-RU" sz="2400" dirty="0">
              <a:solidFill>
                <a:srgbClr val="FF0000"/>
              </a:solidFill>
            </a:endParaRPr>
          </a:p>
        </p:txBody>
      </p:sp>
      <p:sp>
        <p:nvSpPr>
          <p:cNvPr id="3" name="Объект 2"/>
          <p:cNvSpPr>
            <a:spLocks noGrp="1"/>
          </p:cNvSpPr>
          <p:nvPr>
            <p:ph idx="1"/>
          </p:nvPr>
        </p:nvSpPr>
        <p:spPr>
          <a:xfrm>
            <a:off x="457200" y="1639341"/>
            <a:ext cx="8229600" cy="4525963"/>
          </a:xfrm>
        </p:spPr>
        <p:txBody>
          <a:bodyPr>
            <a:normAutofit/>
          </a:bodyPr>
          <a:lstStyle/>
          <a:p>
            <a:pPr marL="285750" indent="-285750">
              <a:lnSpc>
                <a:spcPct val="107000"/>
              </a:lnSpc>
            </a:pPr>
            <a:endParaRPr lang="ru-RU" sz="2000" dirty="0"/>
          </a:p>
          <a:p>
            <a:pPr marL="0" indent="0">
              <a:lnSpc>
                <a:spcPct val="107000"/>
              </a:lnSpc>
              <a:spcAft>
                <a:spcPts val="0"/>
              </a:spcAft>
              <a:buNone/>
            </a:pP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3648" y="972797"/>
            <a:ext cx="5976664" cy="5647514"/>
          </a:xfrm>
          <a:prstGeom prst="rect">
            <a:avLst/>
          </a:prstGeom>
        </p:spPr>
      </p:pic>
    </p:spTree>
    <p:extLst>
      <p:ext uri="{BB962C8B-B14F-4D97-AF65-F5344CB8AC3E}">
        <p14:creationId xmlns:p14="http://schemas.microsoft.com/office/powerpoint/2010/main" val="2797698898"/>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0780" y="1484784"/>
            <a:ext cx="2890664" cy="3623107"/>
          </a:xfrm>
        </p:spPr>
        <p:txBody>
          <a:bodyPr>
            <a:normAutofit/>
          </a:bodyPr>
          <a:lstStyle/>
          <a:p>
            <a:r>
              <a:rPr lang="ru-RU" sz="2600" dirty="0">
                <a:solidFill>
                  <a:srgbClr val="FF0000"/>
                </a:solidFill>
                <a:cs typeface="Times New Roman" pitchFamily="18" charset="0"/>
              </a:rPr>
              <a:t> Форма уведомления об изменениях сведений о кадастровом инженере</a:t>
            </a:r>
            <a:endParaRPr lang="ru-RU" dirty="0"/>
          </a:p>
        </p:txBody>
      </p:sp>
      <p:sp>
        <p:nvSpPr>
          <p:cNvPr id="3" name="Объект 2"/>
          <p:cNvSpPr>
            <a:spLocks noGrp="1"/>
          </p:cNvSpPr>
          <p:nvPr>
            <p:ph idx="1"/>
          </p:nvPr>
        </p:nvSpPr>
        <p:spPr>
          <a:xfrm>
            <a:off x="457200" y="1600200"/>
            <a:ext cx="8229600" cy="4525963"/>
          </a:xfrm>
        </p:spPr>
        <p:txBody>
          <a:bodyPr>
            <a:normAutofit/>
          </a:bodyPr>
          <a:lstStyle/>
          <a:p>
            <a:pPr marL="285750" indent="-285750">
              <a:lnSpc>
                <a:spcPct val="107000"/>
              </a:lnSpc>
            </a:pPr>
            <a:endParaRPr lang="ru-RU" sz="2000" dirty="0"/>
          </a:p>
          <a:p>
            <a:pPr marL="0" indent="0">
              <a:lnSpc>
                <a:spcPct val="107000"/>
              </a:lnSpc>
              <a:spcAft>
                <a:spcPts val="0"/>
              </a:spcAft>
              <a:buNone/>
            </a:pP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p:cNvPicPr>
            <a:picLocks noChangeAspect="1"/>
          </p:cNvPicPr>
          <p:nvPr/>
        </p:nvPicPr>
        <p:blipFill rotWithShape="1">
          <a:blip r:embed="rId3" cstate="print">
            <a:extLst>
              <a:ext uri="{28A0092B-C50C-407E-A947-70E740481C1C}">
                <a14:useLocalDpi xmlns:a14="http://schemas.microsoft.com/office/drawing/2010/main" val="0"/>
              </a:ext>
            </a:extLst>
          </a:blip>
          <a:srcRect l="8425" t="4005" b="4851"/>
          <a:stretch/>
        </p:blipFill>
        <p:spPr>
          <a:xfrm>
            <a:off x="3923928" y="44624"/>
            <a:ext cx="4896544" cy="6790433"/>
          </a:xfrm>
          <a:prstGeom prst="rect">
            <a:avLst/>
          </a:prstGeom>
        </p:spPr>
      </p:pic>
    </p:spTree>
    <p:extLst>
      <p:ext uri="{BB962C8B-B14F-4D97-AF65-F5344CB8AC3E}">
        <p14:creationId xmlns:p14="http://schemas.microsoft.com/office/powerpoint/2010/main" val="2160127306"/>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0780" y="1484784"/>
            <a:ext cx="2890664" cy="3623107"/>
          </a:xfrm>
        </p:spPr>
        <p:txBody>
          <a:bodyPr>
            <a:normAutofit/>
          </a:bodyPr>
          <a:lstStyle/>
          <a:p>
            <a:r>
              <a:rPr lang="ru-RU" sz="2600" dirty="0">
                <a:solidFill>
                  <a:srgbClr val="FF0000"/>
                </a:solidFill>
                <a:cs typeface="Times New Roman" pitchFamily="18" charset="0"/>
              </a:rPr>
              <a:t> Форма уведомления о прохождении обучения по программам профессиональной переподготовки</a:t>
            </a:r>
            <a:endParaRPr lang="ru-RU" dirty="0"/>
          </a:p>
        </p:txBody>
      </p:sp>
      <p:sp>
        <p:nvSpPr>
          <p:cNvPr id="3" name="Объект 2"/>
          <p:cNvSpPr>
            <a:spLocks noGrp="1"/>
          </p:cNvSpPr>
          <p:nvPr>
            <p:ph idx="1"/>
          </p:nvPr>
        </p:nvSpPr>
        <p:spPr>
          <a:xfrm>
            <a:off x="457200" y="1600200"/>
            <a:ext cx="3322712" cy="4525963"/>
          </a:xfrm>
        </p:spPr>
        <p:txBody>
          <a:bodyPr>
            <a:normAutofit/>
          </a:bodyPr>
          <a:lstStyle/>
          <a:p>
            <a:pPr marL="285750" indent="-285750">
              <a:lnSpc>
                <a:spcPct val="107000"/>
              </a:lnSpc>
            </a:pPr>
            <a:endParaRPr lang="ru-RU" sz="2000" dirty="0"/>
          </a:p>
          <a:p>
            <a:pPr marL="0" indent="0">
              <a:lnSpc>
                <a:spcPct val="107000"/>
              </a:lnSpc>
              <a:spcAft>
                <a:spcPts val="0"/>
              </a:spcAft>
              <a:buNone/>
            </a:pP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67944" y="426"/>
            <a:ext cx="4849683" cy="6858000"/>
          </a:xfrm>
          <a:prstGeom prst="rect">
            <a:avLst/>
          </a:prstGeom>
        </p:spPr>
      </p:pic>
    </p:spTree>
    <p:extLst>
      <p:ext uri="{BB962C8B-B14F-4D97-AF65-F5344CB8AC3E}">
        <p14:creationId xmlns:p14="http://schemas.microsoft.com/office/powerpoint/2010/main" val="920859902"/>
      </p:ext>
    </p:extLst>
  </p:cSld>
  <p:clrMapOvr>
    <a:overrideClrMapping bg1="lt1" tx1="dk1" bg2="lt2" tx2="dk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50780" y="1484784"/>
            <a:ext cx="2890664" cy="3623107"/>
          </a:xfrm>
        </p:spPr>
        <p:txBody>
          <a:bodyPr>
            <a:normAutofit/>
          </a:bodyPr>
          <a:lstStyle/>
          <a:p>
            <a:r>
              <a:rPr lang="ru-RU" sz="2600" dirty="0">
                <a:solidFill>
                  <a:srgbClr val="FF0000"/>
                </a:solidFill>
                <a:cs typeface="Times New Roman" pitchFamily="18" charset="0"/>
              </a:rPr>
              <a:t> Форма уведомления о прохождении повышения квалификации </a:t>
            </a:r>
            <a:br>
              <a:rPr lang="ru-RU" sz="2600" dirty="0">
                <a:solidFill>
                  <a:srgbClr val="FF0000"/>
                </a:solidFill>
                <a:cs typeface="Times New Roman" pitchFamily="18" charset="0"/>
              </a:rPr>
            </a:br>
            <a:r>
              <a:rPr lang="ru-RU" sz="2600" dirty="0">
                <a:solidFill>
                  <a:srgbClr val="FF0000"/>
                </a:solidFill>
                <a:cs typeface="Times New Roman" pitchFamily="18" charset="0"/>
              </a:rPr>
              <a:t>(1 раз в 3 года)</a:t>
            </a:r>
            <a:endParaRPr lang="ru-RU" dirty="0"/>
          </a:p>
        </p:txBody>
      </p:sp>
      <p:sp>
        <p:nvSpPr>
          <p:cNvPr id="3" name="Объект 2"/>
          <p:cNvSpPr>
            <a:spLocks noGrp="1"/>
          </p:cNvSpPr>
          <p:nvPr>
            <p:ph idx="1"/>
          </p:nvPr>
        </p:nvSpPr>
        <p:spPr>
          <a:xfrm>
            <a:off x="457200" y="1600200"/>
            <a:ext cx="3322712" cy="4525963"/>
          </a:xfrm>
        </p:spPr>
        <p:txBody>
          <a:bodyPr>
            <a:normAutofit/>
          </a:bodyPr>
          <a:lstStyle/>
          <a:p>
            <a:pPr marL="285750" indent="-285750">
              <a:lnSpc>
                <a:spcPct val="107000"/>
              </a:lnSpc>
            </a:pPr>
            <a:endParaRPr lang="ru-RU" sz="2000" dirty="0"/>
          </a:p>
          <a:p>
            <a:pPr marL="0" indent="0">
              <a:lnSpc>
                <a:spcPct val="107000"/>
              </a:lnSpc>
              <a:spcAft>
                <a:spcPts val="0"/>
              </a:spcAft>
              <a:buNone/>
            </a:pP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6331" y="0"/>
            <a:ext cx="4849683" cy="6858000"/>
          </a:xfrm>
          <a:prstGeom prst="rect">
            <a:avLst/>
          </a:prstGeom>
        </p:spPr>
      </p:pic>
    </p:spTree>
    <p:extLst>
      <p:ext uri="{BB962C8B-B14F-4D97-AF65-F5344CB8AC3E}">
        <p14:creationId xmlns:p14="http://schemas.microsoft.com/office/powerpoint/2010/main" val="2501752631"/>
      </p:ext>
    </p:extLst>
  </p:cSld>
  <p:clrMapOvr>
    <a:overrideClrMapping bg1="lt1" tx1="dk1" bg2="lt2" tx2="dk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ru-RU" dirty="0">
                <a:solidFill>
                  <a:srgbClr val="FF0000"/>
                </a:solidFill>
              </a:rPr>
            </a:br>
            <a:r>
              <a:rPr lang="ru-RU" sz="3300" dirty="0">
                <a:solidFill>
                  <a:srgbClr val="FF0000"/>
                </a:solidFill>
              </a:rPr>
              <a:t>О сроках уведомления</a:t>
            </a:r>
            <a:br>
              <a:rPr lang="ru-RU" dirty="0">
                <a:solidFill>
                  <a:srgbClr val="FF0000"/>
                </a:solidFill>
              </a:rPr>
            </a:br>
            <a:endParaRPr lang="ru-RU" dirty="0">
              <a:solidFill>
                <a:srgbClr val="FF0000"/>
              </a:solidFill>
            </a:endParaRPr>
          </a:p>
        </p:txBody>
      </p:sp>
      <p:sp>
        <p:nvSpPr>
          <p:cNvPr id="3" name="Объект 2"/>
          <p:cNvSpPr>
            <a:spLocks noGrp="1"/>
          </p:cNvSpPr>
          <p:nvPr>
            <p:ph idx="1"/>
          </p:nvPr>
        </p:nvSpPr>
        <p:spPr/>
        <p:txBody>
          <a:bodyPr>
            <a:normAutofit/>
          </a:bodyPr>
          <a:lstStyle/>
          <a:p>
            <a:pPr algn="just"/>
            <a:r>
              <a:rPr lang="ru-RU" sz="2400" dirty="0"/>
              <a:t>Кадастровый инженер обязан при изменении своих сведений уведомить об этом СРО в течение</a:t>
            </a:r>
            <a:r>
              <a:rPr lang="ru-RU" sz="2400" dirty="0">
                <a:solidFill>
                  <a:srgbClr val="FF0000"/>
                </a:solidFill>
              </a:rPr>
              <a:t> 5 календарных дней </a:t>
            </a:r>
            <a:r>
              <a:rPr lang="ru-RU" sz="2400" dirty="0"/>
              <a:t>с момента получения  документов, подтверждающих вносимые изменения. </a:t>
            </a:r>
          </a:p>
          <a:p>
            <a:pPr algn="just"/>
            <a:endParaRPr lang="ru-RU" sz="2400" dirty="0"/>
          </a:p>
          <a:p>
            <a:pPr algn="just"/>
            <a:r>
              <a:rPr lang="ru-RU" sz="2400" dirty="0"/>
              <a:t>СРО обязано направить уведомление в Росреестр об изменении в сведениях о КИ, в течение </a:t>
            </a:r>
            <a:r>
              <a:rPr lang="ru-RU" sz="2400" dirty="0">
                <a:solidFill>
                  <a:srgbClr val="FF0000"/>
                </a:solidFill>
              </a:rPr>
              <a:t>3-х рабочих дней </a:t>
            </a:r>
            <a:r>
              <a:rPr lang="ru-RU" sz="2400" dirty="0"/>
              <a:t>со дня получения документов от КИ, а в течение </a:t>
            </a:r>
            <a:r>
              <a:rPr lang="ru-RU" sz="2400" dirty="0">
                <a:solidFill>
                  <a:srgbClr val="FF0000"/>
                </a:solidFill>
              </a:rPr>
              <a:t>одного дня </a:t>
            </a:r>
            <a:r>
              <a:rPr lang="ru-RU" sz="2400" dirty="0"/>
              <a:t>внести их в реестр членов СРО.</a:t>
            </a:r>
          </a:p>
        </p:txBody>
      </p:sp>
    </p:spTree>
    <p:extLst>
      <p:ext uri="{BB962C8B-B14F-4D97-AF65-F5344CB8AC3E}">
        <p14:creationId xmlns:p14="http://schemas.microsoft.com/office/powerpoint/2010/main" val="19334391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79512" y="343875"/>
            <a:ext cx="8229600" cy="1080120"/>
          </a:xfrm>
        </p:spPr>
        <p:txBody>
          <a:bodyPr>
            <a:normAutofit/>
          </a:bodyPr>
          <a:lstStyle/>
          <a:p>
            <a:r>
              <a:rPr lang="ru-RU" sz="3000" dirty="0">
                <a:solidFill>
                  <a:srgbClr val="FF0000"/>
                </a:solidFill>
              </a:rPr>
              <a:t>3. Не забывайте оплачивать взносы!</a:t>
            </a:r>
            <a:br>
              <a:rPr lang="ru-RU" sz="3000" dirty="0"/>
            </a:br>
            <a:endParaRPr lang="ru-RU" sz="3000" dirty="0"/>
          </a:p>
        </p:txBody>
      </p:sp>
      <p:sp>
        <p:nvSpPr>
          <p:cNvPr id="4" name="Объект 3"/>
          <p:cNvSpPr>
            <a:spLocks noGrp="1"/>
          </p:cNvSpPr>
          <p:nvPr>
            <p:ph idx="1"/>
          </p:nvPr>
        </p:nvSpPr>
        <p:spPr>
          <a:xfrm>
            <a:off x="395536" y="332656"/>
            <a:ext cx="8229600" cy="5716637"/>
          </a:xfrm>
        </p:spPr>
        <p:txBody>
          <a:bodyPr>
            <a:noAutofit/>
          </a:bodyPr>
          <a:lstStyle/>
          <a:p>
            <a:pPr marL="0" lvl="0" indent="0">
              <a:buNone/>
            </a:pPr>
            <a:r>
              <a:rPr lang="ru-RU" sz="2200" b="1" dirty="0"/>
              <a:t>  </a:t>
            </a:r>
          </a:p>
          <a:p>
            <a:pPr marL="0" indent="457200" algn="just">
              <a:buNone/>
            </a:pPr>
            <a:endParaRPr lang="ru-RU" sz="2400" dirty="0"/>
          </a:p>
          <a:p>
            <a:pPr marL="0" indent="457200" algn="just">
              <a:buNone/>
            </a:pPr>
            <a:r>
              <a:rPr lang="ru-RU" sz="2300" b="1" dirty="0"/>
              <a:t>Членский взнос </a:t>
            </a:r>
            <a:r>
              <a:rPr lang="ru-RU" sz="2300" dirty="0"/>
              <a:t>за 2017 год должен быть оплачен в течение 1 квартала 2017 года. </a:t>
            </a:r>
          </a:p>
          <a:p>
            <a:pPr marL="0" indent="457200" algn="just">
              <a:buNone/>
            </a:pPr>
            <a:r>
              <a:rPr lang="ru-RU" sz="2300" dirty="0"/>
              <a:t>Оплата </a:t>
            </a:r>
            <a:r>
              <a:rPr lang="ru-RU" sz="2300" b="1" dirty="0"/>
              <a:t>целевого взноса </a:t>
            </a:r>
            <a:r>
              <a:rPr lang="ru-RU" sz="2300" dirty="0"/>
              <a:t>за страхование имущественной ответственности КИ производится в течение 5 рабочих дней с момента получения членом СРО нашего уведомления о продлении договора (срок вашего конкретного договора есть в вашем полисе и в реестре членов СРО на нашем сайте).</a:t>
            </a:r>
          </a:p>
          <a:p>
            <a:pPr marL="0" indent="457200" algn="just">
              <a:buNone/>
            </a:pPr>
            <a:r>
              <a:rPr lang="ru-RU" sz="2300" dirty="0"/>
              <a:t>Для формирования счетов на оплату Вы можете воспользоваться сервисом «Выписать счет».</a:t>
            </a:r>
          </a:p>
          <a:p>
            <a:pPr marL="0" indent="457200" algn="just">
              <a:buNone/>
            </a:pPr>
            <a:endParaRPr lang="ru-RU" sz="2300" dirty="0"/>
          </a:p>
          <a:p>
            <a:pPr marL="0" indent="457200" algn="just">
              <a:buNone/>
            </a:pPr>
            <a:r>
              <a:rPr lang="ru-RU" sz="2300" b="1" dirty="0">
                <a:solidFill>
                  <a:srgbClr val="FF0000"/>
                </a:solidFill>
              </a:rPr>
              <a:t>Просим обратить особое внимание: У нас изменились реквизиты для оплаты взносов. Правильным  является расчетный счет банка ВТБ! В «Анкор банк»  не платите!</a:t>
            </a:r>
          </a:p>
          <a:p>
            <a:pPr marL="0" indent="457200" algn="just">
              <a:buNone/>
            </a:pPr>
            <a:endParaRPr lang="ru-RU" sz="2300" b="1" dirty="0">
              <a:solidFill>
                <a:srgbClr val="FF0000"/>
              </a:solidFill>
            </a:endParaRPr>
          </a:p>
        </p:txBody>
      </p:sp>
    </p:spTree>
    <p:extLst>
      <p:ext uri="{BB962C8B-B14F-4D97-AF65-F5344CB8AC3E}">
        <p14:creationId xmlns:p14="http://schemas.microsoft.com/office/powerpoint/2010/main" val="674074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br>
              <a:rPr lang="ru-RU" sz="2600" u="sng" dirty="0">
                <a:solidFill>
                  <a:srgbClr val="FF0000"/>
                </a:solidFill>
                <a:cs typeface="Times New Roman" pitchFamily="18" charset="0"/>
              </a:rPr>
            </a:br>
            <a:br>
              <a:rPr lang="ru-RU" sz="2600" u="sng" dirty="0">
                <a:solidFill>
                  <a:srgbClr val="FF0000"/>
                </a:solidFill>
                <a:cs typeface="Times New Roman" pitchFamily="18" charset="0"/>
              </a:rPr>
            </a:br>
            <a:r>
              <a:rPr lang="ru-RU" sz="2600" u="sng" dirty="0">
                <a:solidFill>
                  <a:srgbClr val="FF0000"/>
                </a:solidFill>
                <a:cs typeface="Times New Roman" pitchFamily="18" charset="0"/>
              </a:rPr>
              <a:t> </a:t>
            </a:r>
            <a:endParaRPr lang="ru-RU" dirty="0"/>
          </a:p>
        </p:txBody>
      </p:sp>
      <p:sp>
        <p:nvSpPr>
          <p:cNvPr id="3" name="Объект 2"/>
          <p:cNvSpPr>
            <a:spLocks noGrp="1"/>
          </p:cNvSpPr>
          <p:nvPr>
            <p:ph idx="1"/>
          </p:nvPr>
        </p:nvSpPr>
        <p:spPr/>
        <p:txBody>
          <a:bodyPr>
            <a:normAutofit/>
          </a:bodyPr>
          <a:lstStyle/>
          <a:p>
            <a:pPr marL="285750" indent="-285750">
              <a:lnSpc>
                <a:spcPct val="107000"/>
              </a:lnSpc>
            </a:pPr>
            <a:endParaRPr lang="ru-RU" sz="2000" dirty="0"/>
          </a:p>
          <a:p>
            <a:pPr marL="0" indent="0">
              <a:lnSpc>
                <a:spcPct val="107000"/>
              </a:lnSpc>
              <a:spcAft>
                <a:spcPts val="0"/>
              </a:spcAft>
              <a:buNone/>
            </a:pPr>
            <a:endParaRPr lang="ru-RU" dirty="0">
              <a:latin typeface="Calibri" panose="020F0502020204030204" pitchFamily="34" charset="0"/>
              <a:ea typeface="Calibri" panose="020F0502020204030204" pitchFamily="34" charset="0"/>
              <a:cs typeface="Times New Roman" panose="02020603050405020304" pitchFamily="18" charset="0"/>
            </a:endParaRPr>
          </a:p>
        </p:txBody>
      </p:sp>
      <p:pic>
        <p:nvPicPr>
          <p:cNvPr id="7" name="Рисунок 6"/>
          <p:cNvPicPr/>
          <p:nvPr/>
        </p:nvPicPr>
        <p:blipFill rotWithShape="1">
          <a:blip r:embed="rId3"/>
          <a:srcRect l="23062" t="5490" r="23919" b="7028"/>
          <a:stretch/>
        </p:blipFill>
        <p:spPr bwMode="auto">
          <a:xfrm>
            <a:off x="683568" y="0"/>
            <a:ext cx="7560840" cy="6858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30877400"/>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a:solidFill>
                  <a:srgbClr val="FF0000"/>
                </a:solidFill>
              </a:rPr>
              <a:t>Размеры взносов СРО АКИ «Поволжье»</a:t>
            </a:r>
          </a:p>
        </p:txBody>
      </p:sp>
      <p:pic>
        <p:nvPicPr>
          <p:cNvPr id="4" name="Объект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4480" y="1628800"/>
            <a:ext cx="8082320" cy="4059669"/>
          </a:xfrm>
        </p:spPr>
      </p:pic>
    </p:spTree>
    <p:extLst>
      <p:ext uri="{BB962C8B-B14F-4D97-AF65-F5344CB8AC3E}">
        <p14:creationId xmlns:p14="http://schemas.microsoft.com/office/powerpoint/2010/main" val="2075367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3496018758"/>
              </p:ext>
            </p:extLst>
          </p:nvPr>
        </p:nvGraphicFramePr>
        <p:xfrm>
          <a:off x="971600" y="1340768"/>
          <a:ext cx="7344815" cy="5264888"/>
        </p:xfrm>
        <a:graphic>
          <a:graphicData uri="http://schemas.openxmlformats.org/drawingml/2006/table">
            <a:tbl>
              <a:tblPr firstRow="1" firstCol="1" bandRow="1">
                <a:tableStyleId>{5C22544A-7EE6-4342-B048-85BDC9FD1C3A}</a:tableStyleId>
              </a:tblPr>
              <a:tblGrid>
                <a:gridCol w="2530146">
                  <a:extLst>
                    <a:ext uri="{9D8B030D-6E8A-4147-A177-3AD203B41FA5}">
                      <a16:colId xmlns:a16="http://schemas.microsoft.com/office/drawing/2014/main" val="3231526233"/>
                    </a:ext>
                  </a:extLst>
                </a:gridCol>
                <a:gridCol w="1084469">
                  <a:extLst>
                    <a:ext uri="{9D8B030D-6E8A-4147-A177-3AD203B41FA5}">
                      <a16:colId xmlns:a16="http://schemas.microsoft.com/office/drawing/2014/main" val="5622585"/>
                    </a:ext>
                  </a:extLst>
                </a:gridCol>
                <a:gridCol w="1084469">
                  <a:extLst>
                    <a:ext uri="{9D8B030D-6E8A-4147-A177-3AD203B41FA5}">
                      <a16:colId xmlns:a16="http://schemas.microsoft.com/office/drawing/2014/main" val="1383293372"/>
                    </a:ext>
                  </a:extLst>
                </a:gridCol>
                <a:gridCol w="1084469">
                  <a:extLst>
                    <a:ext uri="{9D8B030D-6E8A-4147-A177-3AD203B41FA5}">
                      <a16:colId xmlns:a16="http://schemas.microsoft.com/office/drawing/2014/main" val="1799286914"/>
                    </a:ext>
                  </a:extLst>
                </a:gridCol>
                <a:gridCol w="1561262">
                  <a:extLst>
                    <a:ext uri="{9D8B030D-6E8A-4147-A177-3AD203B41FA5}">
                      <a16:colId xmlns:a16="http://schemas.microsoft.com/office/drawing/2014/main" val="3434605875"/>
                    </a:ext>
                  </a:extLst>
                </a:gridCol>
              </a:tblGrid>
              <a:tr h="864096">
                <a:tc>
                  <a:txBody>
                    <a:bodyPr/>
                    <a:lstStyle/>
                    <a:p>
                      <a:pPr algn="ctr">
                        <a:lnSpc>
                          <a:spcPct val="107000"/>
                        </a:lnSpc>
                        <a:spcAft>
                          <a:spcPts val="0"/>
                        </a:spcAft>
                      </a:pPr>
                      <a:r>
                        <a:rPr lang="ru-RU" sz="1400" dirty="0">
                          <a:effectLst/>
                        </a:rPr>
                        <a:t>Регион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nchor="ctr"/>
                </a:tc>
                <a:tc>
                  <a:txBody>
                    <a:bodyPr/>
                    <a:lstStyle/>
                    <a:p>
                      <a:pPr indent="-66040" algn="ctr">
                        <a:lnSpc>
                          <a:spcPct val="107000"/>
                        </a:lnSpc>
                        <a:spcAft>
                          <a:spcPts val="0"/>
                        </a:spcAft>
                      </a:pPr>
                      <a:r>
                        <a:rPr lang="ru-RU" sz="1400">
                          <a:effectLst/>
                        </a:rPr>
                        <a:t>Всего КИ в регионе</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nchor="ctr"/>
                </a:tc>
                <a:tc>
                  <a:txBody>
                    <a:bodyPr/>
                    <a:lstStyle/>
                    <a:p>
                      <a:pPr algn="ctr">
                        <a:lnSpc>
                          <a:spcPct val="107000"/>
                        </a:lnSpc>
                        <a:spcAft>
                          <a:spcPts val="0"/>
                        </a:spcAft>
                        <a:tabLst>
                          <a:tab pos="199390" algn="l"/>
                        </a:tabLst>
                      </a:pPr>
                      <a:r>
                        <a:rPr lang="ru-RU" sz="1400">
                          <a:effectLst/>
                        </a:rPr>
                        <a:t>КИ, вступившие в СРО</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nchor="ctr"/>
                </a:tc>
                <a:tc>
                  <a:txBody>
                    <a:bodyPr/>
                    <a:lstStyle/>
                    <a:p>
                      <a:pPr algn="ctr">
                        <a:lnSpc>
                          <a:spcPct val="107000"/>
                        </a:lnSpc>
                        <a:spcAft>
                          <a:spcPts val="0"/>
                        </a:spcAft>
                      </a:pPr>
                      <a:r>
                        <a:rPr lang="ru-RU" sz="1400" dirty="0">
                          <a:effectLst/>
                        </a:rPr>
                        <a:t>КИ в нашем реестре </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nchor="ctr"/>
                </a:tc>
                <a:tc>
                  <a:txBody>
                    <a:bodyPr/>
                    <a:lstStyle/>
                    <a:p>
                      <a:pPr algn="ctr">
                        <a:lnSpc>
                          <a:spcPct val="107000"/>
                        </a:lnSpc>
                        <a:spcAft>
                          <a:spcPts val="0"/>
                        </a:spcAft>
                      </a:pPr>
                      <a:r>
                        <a:rPr lang="ru-RU" sz="1400" dirty="0">
                          <a:effectLst/>
                        </a:rPr>
                        <a:t>% присутствия в регионе (из числа членов СРО)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1351179781"/>
                  </a:ext>
                </a:extLst>
              </a:tr>
              <a:tr h="324190">
                <a:tc>
                  <a:txBody>
                    <a:bodyPr/>
                    <a:lstStyle/>
                    <a:p>
                      <a:pPr algn="ctr">
                        <a:lnSpc>
                          <a:spcPct val="107000"/>
                        </a:lnSpc>
                        <a:spcAft>
                          <a:spcPts val="0"/>
                        </a:spcAft>
                      </a:pPr>
                      <a:r>
                        <a:rPr lang="ru-RU" sz="1400" dirty="0">
                          <a:effectLst/>
                        </a:rPr>
                        <a:t>Республика Татарстан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810</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648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627</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marR="246380" algn="ctr">
                        <a:lnSpc>
                          <a:spcPct val="107000"/>
                        </a:lnSpc>
                        <a:spcAft>
                          <a:spcPts val="0"/>
                        </a:spcAft>
                      </a:pPr>
                      <a:r>
                        <a:rPr lang="ru-RU" sz="1600">
                          <a:effectLst/>
                        </a:rPr>
                        <a:t>    96 %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152919789"/>
                  </a:ext>
                </a:extLst>
              </a:tr>
              <a:tr h="382438">
                <a:tc>
                  <a:txBody>
                    <a:bodyPr/>
                    <a:lstStyle/>
                    <a:p>
                      <a:pPr algn="ctr">
                        <a:lnSpc>
                          <a:spcPct val="107000"/>
                        </a:lnSpc>
                        <a:spcAft>
                          <a:spcPts val="0"/>
                        </a:spcAft>
                      </a:pPr>
                      <a:r>
                        <a:rPr lang="ru-RU" sz="1400" dirty="0">
                          <a:effectLst/>
                        </a:rPr>
                        <a:t>Чувашская Республика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335</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205</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99</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47 %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4026808248"/>
                  </a:ext>
                </a:extLst>
              </a:tr>
              <a:tr h="324190">
                <a:tc>
                  <a:txBody>
                    <a:bodyPr/>
                    <a:lstStyle/>
                    <a:p>
                      <a:pPr algn="ctr">
                        <a:lnSpc>
                          <a:spcPct val="107000"/>
                        </a:lnSpc>
                        <a:spcAft>
                          <a:spcPts val="0"/>
                        </a:spcAft>
                      </a:pPr>
                      <a:r>
                        <a:rPr lang="ru-RU" sz="1400" dirty="0">
                          <a:effectLst/>
                        </a:rPr>
                        <a:t>Ульяновская обл.</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234</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128</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96</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75 %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1947947071"/>
                  </a:ext>
                </a:extLst>
              </a:tr>
              <a:tr h="324190">
                <a:tc>
                  <a:txBody>
                    <a:bodyPr/>
                    <a:lstStyle/>
                    <a:p>
                      <a:pPr algn="ctr">
                        <a:lnSpc>
                          <a:spcPct val="107000"/>
                        </a:lnSpc>
                        <a:spcAft>
                          <a:spcPts val="0"/>
                        </a:spcAft>
                      </a:pPr>
                      <a:r>
                        <a:rPr lang="ru-RU" sz="1400" dirty="0">
                          <a:effectLst/>
                        </a:rPr>
                        <a:t>Кировская обл.</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393</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207</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152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73 %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2362930665"/>
                  </a:ext>
                </a:extLst>
              </a:tr>
              <a:tr h="324190">
                <a:tc>
                  <a:txBody>
                    <a:bodyPr/>
                    <a:lstStyle/>
                    <a:p>
                      <a:pPr algn="ctr">
                        <a:lnSpc>
                          <a:spcPct val="107000"/>
                        </a:lnSpc>
                        <a:spcAft>
                          <a:spcPts val="0"/>
                        </a:spcAft>
                      </a:pPr>
                      <a:r>
                        <a:rPr lang="ru-RU" sz="1400">
                          <a:effectLst/>
                        </a:rPr>
                        <a:t>Республика Марий Эл</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151</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112</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12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10 %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2349226032"/>
                  </a:ext>
                </a:extLst>
              </a:tr>
              <a:tr h="324190">
                <a:tc>
                  <a:txBody>
                    <a:bodyPr/>
                    <a:lstStyle/>
                    <a:p>
                      <a:pPr algn="ctr">
                        <a:lnSpc>
                          <a:spcPct val="107000"/>
                        </a:lnSpc>
                        <a:spcAft>
                          <a:spcPts val="0"/>
                        </a:spcAft>
                      </a:pPr>
                      <a:r>
                        <a:rPr lang="ru-RU" sz="1400">
                          <a:effectLst/>
                        </a:rPr>
                        <a:t>Нижегородская обл.</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808</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363</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137</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36 %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1302110200"/>
                  </a:ext>
                </a:extLst>
              </a:tr>
              <a:tr h="372876">
                <a:tc>
                  <a:txBody>
                    <a:bodyPr/>
                    <a:lstStyle/>
                    <a:p>
                      <a:pPr algn="ctr">
                        <a:lnSpc>
                          <a:spcPct val="107000"/>
                        </a:lnSpc>
                        <a:spcAft>
                          <a:spcPts val="0"/>
                        </a:spcAft>
                      </a:pPr>
                      <a:r>
                        <a:rPr lang="ru-RU" sz="1400" dirty="0">
                          <a:effectLst/>
                        </a:rPr>
                        <a:t>Удмуртская Республика</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363</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150</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90</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60 %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2372305307"/>
                  </a:ext>
                </a:extLst>
              </a:tr>
              <a:tr h="324190">
                <a:tc>
                  <a:txBody>
                    <a:bodyPr/>
                    <a:lstStyle/>
                    <a:p>
                      <a:pPr algn="ctr">
                        <a:lnSpc>
                          <a:spcPct val="107000"/>
                        </a:lnSpc>
                        <a:spcAft>
                          <a:spcPts val="0"/>
                        </a:spcAft>
                      </a:pPr>
                      <a:r>
                        <a:rPr lang="ru-RU" sz="1400">
                          <a:effectLst/>
                        </a:rPr>
                        <a:t>Самарская обл.</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816</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414</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31</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6 %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280905406"/>
                  </a:ext>
                </a:extLst>
              </a:tr>
              <a:tr h="324190">
                <a:tc>
                  <a:txBody>
                    <a:bodyPr/>
                    <a:lstStyle/>
                    <a:p>
                      <a:pPr algn="ctr">
                        <a:lnSpc>
                          <a:spcPct val="107000"/>
                        </a:lnSpc>
                        <a:spcAft>
                          <a:spcPts val="0"/>
                        </a:spcAft>
                      </a:pPr>
                      <a:r>
                        <a:rPr lang="ru-RU" sz="1400">
                          <a:effectLst/>
                        </a:rPr>
                        <a:t>Оренбургская обл.</a:t>
                      </a:r>
                      <a:endParaRPr lang="ru-RU" sz="14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634</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292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10</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4 %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1559974386"/>
                  </a:ext>
                </a:extLst>
              </a:tr>
              <a:tr h="359732">
                <a:tc>
                  <a:txBody>
                    <a:bodyPr/>
                    <a:lstStyle/>
                    <a:p>
                      <a:pPr algn="ctr">
                        <a:lnSpc>
                          <a:spcPct val="107000"/>
                        </a:lnSpc>
                        <a:spcAft>
                          <a:spcPts val="0"/>
                        </a:spcAft>
                      </a:pPr>
                      <a:r>
                        <a:rPr lang="ru-RU" sz="1400" dirty="0">
                          <a:effectLst/>
                        </a:rPr>
                        <a:t>Республика Башкортостан</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1262</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548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16</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3%</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3268447537"/>
                  </a:ext>
                </a:extLst>
              </a:tr>
              <a:tr h="324190">
                <a:tc>
                  <a:txBody>
                    <a:bodyPr/>
                    <a:lstStyle/>
                    <a:p>
                      <a:pPr algn="ctr">
                        <a:lnSpc>
                          <a:spcPct val="107000"/>
                        </a:lnSpc>
                        <a:spcAft>
                          <a:spcPts val="0"/>
                        </a:spcAft>
                      </a:pPr>
                      <a:r>
                        <a:rPr lang="ru-RU" sz="1400" dirty="0">
                          <a:effectLst/>
                        </a:rPr>
                        <a:t>Челябинская обл.</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724</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263</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68</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26%</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3065567682"/>
                  </a:ext>
                </a:extLst>
              </a:tr>
              <a:tr h="324190">
                <a:tc>
                  <a:txBody>
                    <a:bodyPr/>
                    <a:lstStyle/>
                    <a:p>
                      <a:pPr algn="ctr">
                        <a:lnSpc>
                          <a:spcPct val="107000"/>
                        </a:lnSpc>
                        <a:spcAft>
                          <a:spcPts val="0"/>
                        </a:spcAft>
                      </a:pPr>
                      <a:r>
                        <a:rPr lang="ru-RU" sz="1400" dirty="0">
                          <a:effectLst/>
                          <a:latin typeface="Calibri" panose="020F0502020204030204" pitchFamily="34" charset="0"/>
                          <a:ea typeface="Calibri" panose="020F0502020204030204" pitchFamily="34" charset="0"/>
                          <a:cs typeface="Times New Roman" panose="02020603050405020304" pitchFamily="18" charset="0"/>
                        </a:rPr>
                        <a:t>Прочие</a:t>
                      </a:r>
                    </a:p>
                  </a:txBody>
                  <a:tcPr marL="34790" marR="34790" marT="0" marB="0"/>
                </a:tc>
                <a:tc>
                  <a:txBody>
                    <a:bodyPr/>
                    <a:lstStyle/>
                    <a:p>
                      <a:pPr algn="ctr">
                        <a:lnSpc>
                          <a:spcPct val="107000"/>
                        </a:lnSpc>
                        <a:spcAft>
                          <a:spcPts val="0"/>
                        </a:spcAft>
                      </a:pPr>
                      <a:r>
                        <a:rPr lang="ru-RU" sz="1600" dirty="0">
                          <a:effectLst/>
                          <a:latin typeface="Calibri" panose="020F0502020204030204" pitchFamily="34" charset="0"/>
                          <a:ea typeface="Calibri" panose="020F0502020204030204" pitchFamily="34" charset="0"/>
                          <a:cs typeface="Times New Roman" panose="02020603050405020304" pitchFamily="18" charset="0"/>
                        </a:rPr>
                        <a:t>-</a:t>
                      </a:r>
                    </a:p>
                  </a:txBody>
                  <a:tcPr marL="34790" marR="34790" marT="0" marB="0"/>
                </a:tc>
                <a:tc>
                  <a:txBody>
                    <a:bodyPr/>
                    <a:lstStyle/>
                    <a:p>
                      <a:pPr algn="ctr">
                        <a:lnSpc>
                          <a:spcPct val="107000"/>
                        </a:lnSpc>
                        <a:spcAft>
                          <a:spcPts val="0"/>
                        </a:spcAft>
                      </a:pPr>
                      <a:r>
                        <a:rPr lang="ru-RU" sz="1600" dirty="0">
                          <a:effectLst/>
                          <a:latin typeface="Calibri" panose="020F0502020204030204" pitchFamily="34" charset="0"/>
                          <a:ea typeface="Calibri" panose="020F0502020204030204" pitchFamily="34" charset="0"/>
                          <a:cs typeface="Times New Roman" panose="02020603050405020304" pitchFamily="18" charset="0"/>
                        </a:rPr>
                        <a:t>-</a:t>
                      </a:r>
                    </a:p>
                  </a:txBody>
                  <a:tcPr marL="34790" marR="34790" marT="0" marB="0"/>
                </a:tc>
                <a:tc>
                  <a:txBody>
                    <a:bodyPr/>
                    <a:lstStyle/>
                    <a:p>
                      <a:pPr algn="ctr">
                        <a:lnSpc>
                          <a:spcPct val="107000"/>
                        </a:lnSpc>
                        <a:spcAft>
                          <a:spcPts val="0"/>
                        </a:spcAft>
                      </a:pPr>
                      <a:r>
                        <a:rPr lang="ru-RU" sz="1600" dirty="0">
                          <a:effectLst/>
                          <a:latin typeface="Calibri" panose="020F0502020204030204" pitchFamily="34" charset="0"/>
                          <a:ea typeface="Calibri" panose="020F0502020204030204" pitchFamily="34" charset="0"/>
                          <a:cs typeface="Times New Roman" panose="02020603050405020304" pitchFamily="18" charset="0"/>
                        </a:rPr>
                        <a:t>23</a:t>
                      </a:r>
                    </a:p>
                  </a:txBody>
                  <a:tcPr marL="34790" marR="34790" marT="0" marB="0"/>
                </a:tc>
                <a:tc>
                  <a:txBody>
                    <a:bodyPr/>
                    <a:lstStyle/>
                    <a:p>
                      <a:pPr algn="ctr">
                        <a:lnSpc>
                          <a:spcPct val="107000"/>
                        </a:lnSpc>
                        <a:spcAft>
                          <a:spcPts val="0"/>
                        </a:spcAft>
                      </a:pPr>
                      <a:r>
                        <a:rPr lang="ru-RU" sz="1600" dirty="0">
                          <a:effectLst/>
                        </a:rPr>
                        <a:t>-</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3790526669"/>
                  </a:ext>
                </a:extLst>
              </a:tr>
              <a:tr h="368036">
                <a:tc>
                  <a:txBody>
                    <a:bodyPr/>
                    <a:lstStyle/>
                    <a:p>
                      <a:pPr algn="ctr">
                        <a:lnSpc>
                          <a:spcPct val="107000"/>
                        </a:lnSpc>
                        <a:spcAft>
                          <a:spcPts val="0"/>
                        </a:spcAft>
                      </a:pPr>
                      <a:r>
                        <a:rPr lang="ru-RU" sz="1400" dirty="0">
                          <a:effectLst/>
                        </a:rPr>
                        <a:t>ИТОГО:</a:t>
                      </a:r>
                      <a:endParaRPr lang="ru-RU"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 </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a:effectLst/>
                        </a:rPr>
                        <a:t>13</a:t>
                      </a:r>
                      <a:r>
                        <a:rPr lang="en-US" sz="1600">
                          <a:effectLst/>
                        </a:rPr>
                        <a:t>6</a:t>
                      </a:r>
                      <a:r>
                        <a:rPr lang="ru-RU" sz="1600">
                          <a:effectLst/>
                        </a:rPr>
                        <a:t>1</a:t>
                      </a:r>
                      <a:endParaRPr lang="ru-RU" sz="160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tc>
                  <a:txBody>
                    <a:bodyPr/>
                    <a:lstStyle/>
                    <a:p>
                      <a:pPr algn="ctr">
                        <a:lnSpc>
                          <a:spcPct val="107000"/>
                        </a:lnSpc>
                        <a:spcAft>
                          <a:spcPts val="0"/>
                        </a:spcAft>
                      </a:pPr>
                      <a:r>
                        <a:rPr lang="ru-RU" sz="1600" dirty="0">
                          <a:effectLst/>
                        </a:rPr>
                        <a:t> </a:t>
                      </a:r>
                      <a:endParaRPr lang="ru-RU"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4790" marR="34790" marT="0" marB="0"/>
                </a:tc>
                <a:extLst>
                  <a:ext uri="{0D108BD9-81ED-4DB2-BD59-A6C34878D82A}">
                    <a16:rowId xmlns:a16="http://schemas.microsoft.com/office/drawing/2014/main" val="3770834908"/>
                  </a:ext>
                </a:extLst>
              </a:tr>
            </a:tbl>
          </a:graphicData>
        </a:graphic>
      </p:graphicFrame>
      <p:sp>
        <p:nvSpPr>
          <p:cNvPr id="2" name="Заголовок 1"/>
          <p:cNvSpPr>
            <a:spLocks noGrp="1"/>
          </p:cNvSpPr>
          <p:nvPr>
            <p:ph type="title"/>
          </p:nvPr>
        </p:nvSpPr>
        <p:spPr>
          <a:xfrm>
            <a:off x="457200" y="116632"/>
            <a:ext cx="8229600" cy="1143000"/>
          </a:xfrm>
        </p:spPr>
        <p:txBody>
          <a:bodyPr>
            <a:normAutofit/>
          </a:bodyPr>
          <a:lstStyle/>
          <a:p>
            <a:r>
              <a:rPr lang="ru-RU" sz="2800" dirty="0">
                <a:solidFill>
                  <a:srgbClr val="FF0000"/>
                </a:solidFill>
              </a:rPr>
              <a:t>Количество кадастровых инженеров в СРО АКИ «Поволжье» на 20.02.2017г.</a:t>
            </a:r>
          </a:p>
        </p:txBody>
      </p:sp>
    </p:spTree>
    <p:extLst>
      <p:ext uri="{BB962C8B-B14F-4D97-AF65-F5344CB8AC3E}">
        <p14:creationId xmlns:p14="http://schemas.microsoft.com/office/powerpoint/2010/main" val="23022577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8371" y="0"/>
            <a:ext cx="2405386" cy="1678816"/>
          </a:xfrm>
          <a:prstGeom prst="rect">
            <a:avLst/>
          </a:prstGeom>
        </p:spPr>
      </p:pic>
      <p:sp>
        <p:nvSpPr>
          <p:cNvPr id="2" name="Заголовок 1"/>
          <p:cNvSpPr>
            <a:spLocks noGrp="1"/>
          </p:cNvSpPr>
          <p:nvPr>
            <p:ph type="ctrTitle"/>
          </p:nvPr>
        </p:nvSpPr>
        <p:spPr>
          <a:xfrm>
            <a:off x="685800" y="2603673"/>
            <a:ext cx="7846640" cy="2547714"/>
          </a:xfrm>
        </p:spPr>
        <p:txBody>
          <a:bodyPr>
            <a:noAutofit/>
          </a:bodyPr>
          <a:lstStyle/>
          <a:p>
            <a:r>
              <a:rPr lang="ru-RU" sz="2300" dirty="0">
                <a:solidFill>
                  <a:schemeClr val="tx2"/>
                </a:solidFill>
              </a:rPr>
              <a:t>АКТУАЛЬНЫЕ ВОПРОСЫ ПРИМЕНЕНИЯ НОРМ ФЕДЕРАЛЬНОГО ЗАКОНА №218-ФЗ ОТ 13.07.2015 </a:t>
            </a:r>
            <a:br>
              <a:rPr lang="ru-RU" sz="2300" dirty="0">
                <a:solidFill>
                  <a:schemeClr val="tx2"/>
                </a:solidFill>
              </a:rPr>
            </a:br>
            <a:r>
              <a:rPr lang="ru-RU" sz="2300" dirty="0">
                <a:solidFill>
                  <a:schemeClr val="tx2"/>
                </a:solidFill>
              </a:rPr>
              <a:t>«О ГОСУДАРСТВЕННОЙ РЕГИСТРАЦИИ НЕДВИЖИМОСТИ» </a:t>
            </a:r>
            <a:br>
              <a:rPr lang="ru-RU" sz="2300" dirty="0">
                <a:solidFill>
                  <a:schemeClr val="tx2"/>
                </a:solidFill>
              </a:rPr>
            </a:br>
            <a:r>
              <a:rPr lang="ru-RU" sz="2300" dirty="0">
                <a:solidFill>
                  <a:schemeClr val="tx2"/>
                </a:solidFill>
              </a:rPr>
              <a:t>И ДРУГИХ НОВЕЛЛ ЗАКОНОДАТЕЛЬСТВА В ДЕЯТЕЛЬНОСТИ </a:t>
            </a:r>
            <a:r>
              <a:rPr lang="ru-RU" sz="2300">
                <a:solidFill>
                  <a:schemeClr val="tx2"/>
                </a:solidFill>
              </a:rPr>
              <a:t>КАДАСТРОВЫХ ИНЖЕНЕРОВ</a:t>
            </a:r>
            <a:endParaRPr lang="ru-RU" sz="2300" dirty="0">
              <a:solidFill>
                <a:schemeClr val="tx2"/>
              </a:solidFill>
            </a:endParaRPr>
          </a:p>
        </p:txBody>
      </p:sp>
      <p:sp>
        <p:nvSpPr>
          <p:cNvPr id="3" name="Подзаголовок 2"/>
          <p:cNvSpPr>
            <a:spLocks noGrp="1"/>
          </p:cNvSpPr>
          <p:nvPr>
            <p:ph type="subTitle" idx="1"/>
          </p:nvPr>
        </p:nvSpPr>
        <p:spPr>
          <a:xfrm>
            <a:off x="864704" y="1849141"/>
            <a:ext cx="7488832" cy="864096"/>
          </a:xfrm>
        </p:spPr>
        <p:txBody>
          <a:bodyPr>
            <a:normAutofit/>
          </a:bodyPr>
          <a:lstStyle/>
          <a:p>
            <a:r>
              <a:rPr lang="ru-RU" sz="2100" dirty="0">
                <a:solidFill>
                  <a:schemeClr val="tx1"/>
                </a:solidFill>
              </a:rPr>
              <a:t>Семинар для кадастровых инженеров Республики Татарстан</a:t>
            </a:r>
          </a:p>
          <a:p>
            <a:endParaRPr lang="ru-RU" sz="2200" dirty="0"/>
          </a:p>
        </p:txBody>
      </p:sp>
      <p:sp>
        <p:nvSpPr>
          <p:cNvPr id="4" name="Подзаголовок 2"/>
          <p:cNvSpPr txBox="1">
            <a:spLocks/>
          </p:cNvSpPr>
          <p:nvPr/>
        </p:nvSpPr>
        <p:spPr>
          <a:xfrm>
            <a:off x="1371600" y="5949280"/>
            <a:ext cx="6400800" cy="406896"/>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2000" dirty="0">
                <a:solidFill>
                  <a:schemeClr val="tx1"/>
                </a:solidFill>
              </a:rPr>
              <a:t>г. Казань, 21.02.2017 г.</a:t>
            </a:r>
          </a:p>
        </p:txBody>
      </p:sp>
      <p:sp>
        <p:nvSpPr>
          <p:cNvPr id="5" name="Подзаголовок 2"/>
          <p:cNvSpPr txBox="1">
            <a:spLocks/>
          </p:cNvSpPr>
          <p:nvPr/>
        </p:nvSpPr>
        <p:spPr>
          <a:xfrm>
            <a:off x="1907704" y="407360"/>
            <a:ext cx="5688632" cy="864096"/>
          </a:xfrm>
          <a:prstGeom prst="rect">
            <a:avLst/>
          </a:prstGeom>
        </p:spPr>
        <p:txBody>
          <a:bodyPr vert="horz" lIns="91440" tIns="45720" rIns="91440" bIns="45720" rtlCol="0">
            <a:normAutofit fontScale="92500"/>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ru-RU" sz="1900" dirty="0">
                <a:solidFill>
                  <a:schemeClr val="tx1"/>
                </a:solidFill>
              </a:rPr>
              <a:t>Управление </a:t>
            </a:r>
            <a:r>
              <a:rPr lang="ru-RU" sz="1900" dirty="0" err="1">
                <a:solidFill>
                  <a:schemeClr val="tx1"/>
                </a:solidFill>
              </a:rPr>
              <a:t>Росреестра</a:t>
            </a:r>
            <a:r>
              <a:rPr lang="ru-RU" sz="1900" dirty="0">
                <a:solidFill>
                  <a:schemeClr val="tx1"/>
                </a:solidFill>
              </a:rPr>
              <a:t> по Республике Татарстан</a:t>
            </a:r>
          </a:p>
          <a:p>
            <a:r>
              <a:rPr lang="ru-RU" sz="1900" dirty="0">
                <a:solidFill>
                  <a:schemeClr val="tx1"/>
                </a:solidFill>
              </a:rPr>
              <a:t>СРО «Ассоциация кадастровых инженеров Поволжья»</a:t>
            </a:r>
          </a:p>
          <a:p>
            <a:endParaRPr lang="ru-RU" sz="1900" dirty="0"/>
          </a:p>
        </p:txBody>
      </p:sp>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15215" y="260648"/>
            <a:ext cx="773209" cy="1171583"/>
          </a:xfrm>
          <a:prstGeom prst="rect">
            <a:avLst/>
          </a:prstGeom>
        </p:spPr>
      </p:pic>
    </p:spTree>
    <p:extLst>
      <p:ext uri="{BB962C8B-B14F-4D97-AF65-F5344CB8AC3E}">
        <p14:creationId xmlns:p14="http://schemas.microsoft.com/office/powerpoint/2010/main" val="117656999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395536" y="2492896"/>
            <a:ext cx="8424936" cy="1938992"/>
          </a:xfrm>
          <a:prstGeom prst="rect">
            <a:avLst/>
          </a:prstGeom>
          <a:noFill/>
        </p:spPr>
        <p:txBody>
          <a:bodyPr wrap="square" rtlCol="0">
            <a:spAutoFit/>
          </a:bodyPr>
          <a:lstStyle/>
          <a:p>
            <a:pPr algn="ctr"/>
            <a:r>
              <a:rPr lang="ru-RU" sz="4000" b="1" dirty="0">
                <a:solidFill>
                  <a:srgbClr val="006FB4"/>
                </a:solidFill>
                <a:latin typeface="Times New Roman" panose="02020603050405020304" pitchFamily="18" charset="0"/>
                <a:cs typeface="Times New Roman" panose="02020603050405020304" pitchFamily="18" charset="0"/>
              </a:rPr>
              <a:t>Личный кабинет кадастрового инженера.</a:t>
            </a:r>
          </a:p>
          <a:p>
            <a:pPr algn="ctr"/>
            <a:r>
              <a:rPr lang="ru-RU" sz="4000" b="1" dirty="0">
                <a:solidFill>
                  <a:srgbClr val="006FB4"/>
                </a:solidFill>
                <a:latin typeface="Times New Roman" panose="02020603050405020304" pitchFamily="18" charset="0"/>
                <a:cs typeface="Times New Roman" panose="02020603050405020304" pitchFamily="18" charset="0"/>
              </a:rPr>
              <a:t>Проблемы и решения</a:t>
            </a:r>
          </a:p>
        </p:txBody>
      </p:sp>
    </p:spTree>
    <p:extLst>
      <p:ext uri="{BB962C8B-B14F-4D97-AF65-F5344CB8AC3E}">
        <p14:creationId xmlns:p14="http://schemas.microsoft.com/office/powerpoint/2010/main" val="3503479812"/>
      </p:ext>
    </p:extLst>
  </p:cSld>
  <p:clrMapOvr>
    <a:masterClrMapping/>
  </p:clrMapOvr>
  <p:transition spd="med" advTm="0">
    <p:pull/>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5013176"/>
            <a:ext cx="8229600" cy="1152128"/>
          </a:xfrm>
        </p:spPr>
        <p:txBody>
          <a:bodyPr>
            <a:normAutofit fontScale="90000"/>
            <a:scene3d>
              <a:camera prst="orthographicFront"/>
              <a:lightRig rig="threePt" dir="t"/>
            </a:scene3d>
            <a:sp3d extrusionH="57150">
              <a:bevelT w="38100" h="38100"/>
            </a:sp3d>
          </a:bodyPr>
          <a:lstStyle/>
          <a:p>
            <a:r>
              <a:rPr lang="ru-RU" sz="3600" b="1" dirty="0">
                <a:solidFill>
                  <a:srgbClr val="006FB4"/>
                </a:solidFill>
              </a:rPr>
              <a:t>«Кадастровый учёт земельных участков»</a:t>
            </a:r>
            <a:endParaRPr lang="ru-RU" sz="3600" b="1" dirty="0">
              <a:solidFill>
                <a:srgbClr val="006FB4"/>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5" name="Содержимое 4"/>
          <p:cNvSpPr>
            <a:spLocks noGrp="1"/>
          </p:cNvSpPr>
          <p:nvPr>
            <p:ph idx="1"/>
          </p:nvPr>
        </p:nvSpPr>
        <p:spPr>
          <a:xfrm>
            <a:off x="539552" y="1052736"/>
            <a:ext cx="8229600" cy="4093915"/>
          </a:xfrm>
        </p:spPr>
        <p:txBody>
          <a:bodyPr>
            <a:normAutofit fontScale="85000" lnSpcReduction="20000"/>
          </a:bodyPr>
          <a:lstStyle/>
          <a:p>
            <a:pPr algn="just">
              <a:buNone/>
            </a:pPr>
            <a:r>
              <a:rPr lang="ru-RU" dirty="0"/>
              <a:t>	</a:t>
            </a:r>
            <a:r>
              <a:rPr lang="ru-RU" b="1" dirty="0">
                <a:solidFill>
                  <a:srgbClr val="70B22C"/>
                </a:solidFill>
              </a:rPr>
              <a:t>В целях реализации масштабных задач, поставленных Президентом Российской Федерации по внедрению международных стандартов процедур ведения бизнеса и повышения инвестиционной привлекательности субъектов Российской Федерации, 31 января 2017 года Распоряжением Правительства РФ утверждены для регионов 12 целевых моделей упрощения ведения бизнеса, основываясь на которых субъекты РФ должны улучшать ситуацию по ключевым параметрам международного рейтинга Ведение Бизнеса</a:t>
            </a:r>
          </a:p>
          <a:p>
            <a:endParaRPr lang="ru-RU" dirty="0"/>
          </a:p>
        </p:txBody>
      </p:sp>
    </p:spTree>
    <p:extLst>
      <p:ext uri="{BB962C8B-B14F-4D97-AF65-F5344CB8AC3E}">
        <p14:creationId xmlns:p14="http://schemas.microsoft.com/office/powerpoint/2010/main" val="2422404680"/>
      </p:ext>
    </p:extLst>
  </p:cSld>
  <p:clrMapOvr>
    <a:masterClrMapping/>
  </p:clrMapOvr>
  <p:transition spd="med" advTm="0">
    <p:pull/>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p:custDataLst>
              <p:tags r:id="rId2"/>
            </p:custDataLst>
            <p:extLst/>
          </p:nvPr>
        </p:nvGraphicFramePr>
        <p:xfrm>
          <a:off x="1465" y="1589"/>
          <a:ext cx="1465" cy="1587"/>
        </p:xfrm>
        <a:graphic>
          <a:graphicData uri="http://schemas.openxmlformats.org/presentationml/2006/ole">
            <mc:AlternateContent xmlns:mc="http://schemas.openxmlformats.org/markup-compatibility/2006">
              <mc:Choice xmlns:v="urn:schemas-microsoft-com:vml" Requires="v">
                <p:oleObj spid="_x0000_s1028" name="think-cell Slide" r:id="rId10" imgW="360" imgH="360" progId="">
                  <p:embed/>
                </p:oleObj>
              </mc:Choice>
              <mc:Fallback>
                <p:oleObj name="think-cell Slide" r:id="rId10" imgW="360" imgH="360" progId="">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465" y="1589"/>
                        <a:ext cx="1465" cy="15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 name="Title 4"/>
          <p:cNvSpPr>
            <a:spLocks noGrp="1"/>
          </p:cNvSpPr>
          <p:nvPr>
            <p:ph type="title"/>
          </p:nvPr>
        </p:nvSpPr>
        <p:spPr>
          <a:xfrm>
            <a:off x="434975" y="163513"/>
            <a:ext cx="8557208" cy="831850"/>
          </a:xfrm>
        </p:spPr>
        <p:txBody>
          <a:bodyPr/>
          <a:lstStyle/>
          <a:p>
            <a:r>
              <a:rPr lang="ru-RU"/>
              <a:t>Профиль Республики Татарстан</a:t>
            </a:r>
            <a:endParaRPr lang="ru-RU" dirty="0"/>
          </a:p>
        </p:txBody>
      </p:sp>
      <p:sp>
        <p:nvSpPr>
          <p:cNvPr id="34" name="TextColumnContent"/>
          <p:cNvSpPr>
            <a:spLocks noChangeArrowheads="1"/>
          </p:cNvSpPr>
          <p:nvPr/>
        </p:nvSpPr>
        <p:spPr bwMode="gray">
          <a:xfrm>
            <a:off x="6574072" y="5367869"/>
            <a:ext cx="2134950" cy="1050134"/>
          </a:xfrm>
          <a:prstGeom prst="rect">
            <a:avLst/>
          </a:prstGeom>
          <a:noFill/>
          <a:ln w="9525" algn="ctr">
            <a:noFill/>
            <a:miter lim="800000"/>
            <a:headEnd type="none" w="lg" len="lg"/>
            <a:tailEnd type="none" w="lg" len="lg"/>
          </a:ln>
          <a:effectLst/>
        </p:spPr>
        <p:txBody>
          <a:bodyPr tIns="91440" bIns="91440"/>
          <a:lstStyle/>
          <a:p>
            <a:pPr>
              <a:buClr>
                <a:srgbClr val="345782"/>
              </a:buClr>
              <a:buSzPct val="100000"/>
              <a:buFont typeface=""/>
              <a:buNone/>
            </a:pPr>
            <a:endParaRPr lang="ru-RU" sz="1200" dirty="0">
              <a:solidFill>
                <a:srgbClr val="000000"/>
              </a:solidFill>
              <a:latin typeface="Arial"/>
            </a:endParaRPr>
          </a:p>
        </p:txBody>
      </p:sp>
      <p:sp>
        <p:nvSpPr>
          <p:cNvPr id="48" name="TextColumnContent"/>
          <p:cNvSpPr>
            <a:spLocks noChangeArrowheads="1"/>
          </p:cNvSpPr>
          <p:nvPr/>
        </p:nvSpPr>
        <p:spPr bwMode="gray">
          <a:xfrm>
            <a:off x="6574072" y="2126706"/>
            <a:ext cx="2134950" cy="1260173"/>
          </a:xfrm>
          <a:prstGeom prst="rect">
            <a:avLst/>
          </a:prstGeom>
          <a:noFill/>
          <a:ln w="9525" algn="ctr">
            <a:noFill/>
            <a:miter lim="800000"/>
            <a:headEnd type="none" w="lg" len="lg"/>
            <a:tailEnd type="none" w="lg" len="lg"/>
          </a:ln>
          <a:effectLst/>
        </p:spPr>
        <p:txBody>
          <a:bodyPr tIns="91440" bIns="91440"/>
          <a:lstStyle/>
          <a:p>
            <a:pPr>
              <a:buClr>
                <a:srgbClr val="345782"/>
              </a:buClr>
              <a:buSzPct val="100000"/>
              <a:buFont typeface=""/>
              <a:buNone/>
            </a:pPr>
            <a:endParaRPr lang="ru-RU" sz="1200" dirty="0">
              <a:solidFill>
                <a:srgbClr val="000000"/>
              </a:solidFill>
              <a:latin typeface="Arial"/>
            </a:endParaRPr>
          </a:p>
        </p:txBody>
      </p:sp>
      <p:sp>
        <p:nvSpPr>
          <p:cNvPr id="49" name="ColumnHeader"/>
          <p:cNvSpPr>
            <a:spLocks noChangeArrowheads="1"/>
          </p:cNvSpPr>
          <p:nvPr/>
        </p:nvSpPr>
        <p:spPr bwMode="gray">
          <a:xfrm>
            <a:off x="6460689" y="1189653"/>
            <a:ext cx="2336973" cy="615553"/>
          </a:xfrm>
          <a:prstGeom prst="rect">
            <a:avLst/>
          </a:prstGeom>
          <a:solidFill>
            <a:schemeClr val="bg1"/>
          </a:solidFill>
          <a:ln w="9525" algn="ctr">
            <a:noFill/>
            <a:miter lim="800000"/>
            <a:headEnd type="none" w="lg" len="lg"/>
            <a:tailEnd type="none" w="lg" len="lg"/>
          </a:ln>
          <a:effectLst>
            <a:outerShdw dist="25400" dir="5400000" sx="99000" sy="99000" algn="ctr" rotWithShape="0">
              <a:schemeClr val="tx2"/>
            </a:outerShdw>
          </a:effectLst>
        </p:spPr>
        <p:txBody>
          <a:bodyPr wrap="square" tIns="91440" bIns="91440" anchor="b">
            <a:spAutoFit/>
          </a:bodyPr>
          <a:lstStyle/>
          <a:p>
            <a:pPr algn="ctr"/>
            <a:r>
              <a:rPr lang="ru-RU" sz="1400" b="1">
                <a:solidFill>
                  <a:prstClr val="black"/>
                </a:solidFill>
              </a:rPr>
              <a:t>Ключевые проблемы Республики Татарстан</a:t>
            </a:r>
            <a:endParaRPr lang="ru-RU" sz="1400" b="1" dirty="0">
              <a:solidFill>
                <a:prstClr val="black"/>
              </a:solidFill>
            </a:endParaRPr>
          </a:p>
        </p:txBody>
      </p:sp>
      <p:grpSp>
        <p:nvGrpSpPr>
          <p:cNvPr id="2" name="Group 57"/>
          <p:cNvGrpSpPr/>
          <p:nvPr/>
        </p:nvGrpSpPr>
        <p:grpSpPr>
          <a:xfrm>
            <a:off x="6419910" y="6332602"/>
            <a:ext cx="2390351" cy="323176"/>
            <a:chOff x="6954902" y="6045994"/>
            <a:chExt cx="2589547" cy="323176"/>
          </a:xfrm>
        </p:grpSpPr>
        <p:sp>
          <p:nvSpPr>
            <p:cNvPr id="87" name="Rounded Rectangle 86"/>
            <p:cNvSpPr/>
            <p:nvPr/>
          </p:nvSpPr>
          <p:spPr bwMode="auto">
            <a:xfrm>
              <a:off x="7600937" y="6045994"/>
              <a:ext cx="1943512" cy="323176"/>
            </a:xfrm>
            <a:prstGeom prst="round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defTabSz="889000" fontAlgn="base"/>
              <a:r>
                <a:rPr lang="ru-RU" sz="900" dirty="0">
                  <a:solidFill>
                    <a:prstClr val="black"/>
                  </a:solidFill>
                </a:rPr>
                <a:t>длительность соответствующего этапа в регионе</a:t>
              </a:r>
              <a:endParaRPr lang="en-US" sz="900" dirty="0">
                <a:solidFill>
                  <a:prstClr val="black"/>
                </a:solidFill>
              </a:endParaRPr>
            </a:p>
          </p:txBody>
        </p:sp>
        <p:sp>
          <p:nvSpPr>
            <p:cNvPr id="88" name="Rounded Rectangle 87"/>
            <p:cNvSpPr/>
            <p:nvPr/>
          </p:nvSpPr>
          <p:spPr bwMode="auto">
            <a:xfrm>
              <a:off x="6954902" y="6087559"/>
              <a:ext cx="627027" cy="240886"/>
            </a:xfrm>
            <a:prstGeom prst="roundRect">
              <a:avLst/>
            </a:prstGeom>
            <a:solidFill>
              <a:schemeClr val="bg1"/>
            </a:solidFill>
            <a:ln w="9525" cap="flat" cmpd="sng" algn="ctr">
              <a:solidFill>
                <a:schemeClr val="bg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algn="ctr" defTabSz="889000" fontAlgn="base"/>
              <a:r>
                <a:rPr lang="ru-RU" sz="1200" b="1" dirty="0" err="1">
                  <a:solidFill>
                    <a:prstClr val="black"/>
                  </a:solidFill>
                </a:rPr>
                <a:t>ХХ</a:t>
              </a:r>
              <a:r>
                <a:rPr lang="en-US" sz="1200" b="1" dirty="0">
                  <a:solidFill>
                    <a:prstClr val="black"/>
                  </a:solidFill>
                </a:rPr>
                <a:t> </a:t>
              </a:r>
              <a:r>
                <a:rPr lang="ru-RU" sz="1200" b="1" dirty="0">
                  <a:solidFill>
                    <a:prstClr val="black"/>
                  </a:solidFill>
                </a:rPr>
                <a:t>дн.</a:t>
              </a:r>
              <a:endParaRPr lang="en-US" sz="1200" b="1" dirty="0">
                <a:solidFill>
                  <a:prstClr val="black"/>
                </a:solidFill>
              </a:endParaRPr>
            </a:p>
          </p:txBody>
        </p:sp>
      </p:grpSp>
      <p:sp>
        <p:nvSpPr>
          <p:cNvPr id="92" name="Freeform 9"/>
          <p:cNvSpPr>
            <a:spLocks noEditPoints="1"/>
          </p:cNvSpPr>
          <p:nvPr/>
        </p:nvSpPr>
        <p:spPr bwMode="auto">
          <a:xfrm>
            <a:off x="8635549" y="163514"/>
            <a:ext cx="275497" cy="353641"/>
          </a:xfrm>
          <a:custGeom>
            <a:avLst/>
            <a:gdLst/>
            <a:ahLst/>
            <a:cxnLst>
              <a:cxn ang="0">
                <a:pos x="886" y="648"/>
              </a:cxn>
              <a:cxn ang="0">
                <a:pos x="879" y="689"/>
              </a:cxn>
              <a:cxn ang="0">
                <a:pos x="198" y="683"/>
              </a:cxn>
              <a:cxn ang="0">
                <a:pos x="205" y="641"/>
              </a:cxn>
              <a:cxn ang="0">
                <a:pos x="879" y="543"/>
              </a:cxn>
              <a:cxn ang="0">
                <a:pos x="886" y="584"/>
              </a:cxn>
              <a:cxn ang="0">
                <a:pos x="205" y="590"/>
              </a:cxn>
              <a:cxn ang="0">
                <a:pos x="198" y="549"/>
              </a:cxn>
              <a:cxn ang="0">
                <a:pos x="876" y="443"/>
              </a:cxn>
              <a:cxn ang="0">
                <a:pos x="887" y="482"/>
              </a:cxn>
              <a:cxn ang="0">
                <a:pos x="208" y="493"/>
              </a:cxn>
              <a:cxn ang="0">
                <a:pos x="197" y="454"/>
              </a:cxn>
              <a:cxn ang="0">
                <a:pos x="208" y="443"/>
              </a:cxn>
              <a:cxn ang="0">
                <a:pos x="308" y="4"/>
              </a:cxn>
              <a:cxn ang="0">
                <a:pos x="29" y="267"/>
              </a:cxn>
              <a:cxn ang="0">
                <a:pos x="5" y="307"/>
              </a:cxn>
              <a:cxn ang="0">
                <a:pos x="1" y="1241"/>
              </a:cxn>
              <a:cxn ang="0">
                <a:pos x="23" y="1294"/>
              </a:cxn>
              <a:cxn ang="0">
                <a:pos x="70" y="1325"/>
              </a:cxn>
              <a:cxn ang="0">
                <a:pos x="124" y="1231"/>
              </a:cxn>
              <a:cxn ang="0">
                <a:pos x="102" y="1220"/>
              </a:cxn>
              <a:cxn ang="0">
                <a:pos x="247" y="345"/>
              </a:cxn>
              <a:cxn ang="0">
                <a:pos x="302" y="328"/>
              </a:cxn>
              <a:cxn ang="0">
                <a:pos x="337" y="285"/>
              </a:cxn>
              <a:cxn ang="0">
                <a:pos x="960" y="99"/>
              </a:cxn>
              <a:cxn ang="0">
                <a:pos x="980" y="109"/>
              </a:cxn>
              <a:cxn ang="0">
                <a:pos x="984" y="1211"/>
              </a:cxn>
              <a:cxn ang="0">
                <a:pos x="965" y="1231"/>
              </a:cxn>
              <a:cxn ang="0">
                <a:pos x="995" y="1329"/>
              </a:cxn>
              <a:cxn ang="0">
                <a:pos x="1048" y="1307"/>
              </a:cxn>
              <a:cxn ang="0">
                <a:pos x="1079" y="1260"/>
              </a:cxn>
              <a:cxn ang="0">
                <a:pos x="1083" y="89"/>
              </a:cxn>
              <a:cxn ang="0">
                <a:pos x="1061" y="37"/>
              </a:cxn>
              <a:cxn ang="0">
                <a:pos x="1014" y="4"/>
              </a:cxn>
              <a:cxn ang="0">
                <a:pos x="887" y="1108"/>
              </a:cxn>
              <a:cxn ang="0">
                <a:pos x="866" y="1039"/>
              </a:cxn>
              <a:cxn ang="0">
                <a:pos x="812" y="994"/>
              </a:cxn>
              <a:cxn ang="0">
                <a:pos x="751" y="986"/>
              </a:cxn>
              <a:cxn ang="0">
                <a:pos x="685" y="1013"/>
              </a:cxn>
              <a:cxn ang="0">
                <a:pos x="646" y="1072"/>
              </a:cxn>
              <a:cxn ang="0">
                <a:pos x="644" y="1137"/>
              </a:cxn>
              <a:cxn ang="0">
                <a:pos x="689" y="1205"/>
              </a:cxn>
              <a:cxn ang="0">
                <a:pos x="649" y="1477"/>
              </a:cxn>
              <a:cxn ang="0">
                <a:pos x="883" y="1475"/>
              </a:cxn>
              <a:cxn ang="0">
                <a:pos x="849" y="1196"/>
              </a:cxn>
              <a:cxn ang="0">
                <a:pos x="886" y="1123"/>
              </a:cxn>
              <a:cxn ang="0">
                <a:pos x="201" y="785"/>
              </a:cxn>
              <a:cxn ang="0">
                <a:pos x="883" y="785"/>
              </a:cxn>
              <a:cxn ang="0">
                <a:pos x="883" y="742"/>
              </a:cxn>
              <a:cxn ang="0">
                <a:pos x="201" y="742"/>
              </a:cxn>
              <a:cxn ang="0">
                <a:pos x="198" y="880"/>
              </a:cxn>
              <a:cxn ang="0">
                <a:pos x="879" y="886"/>
              </a:cxn>
              <a:cxn ang="0">
                <a:pos x="886" y="845"/>
              </a:cxn>
              <a:cxn ang="0">
                <a:pos x="205" y="838"/>
              </a:cxn>
              <a:cxn ang="0">
                <a:pos x="788" y="257"/>
              </a:cxn>
              <a:cxn ang="0">
                <a:pos x="504" y="246"/>
              </a:cxn>
              <a:cxn ang="0">
                <a:pos x="493" y="285"/>
              </a:cxn>
              <a:cxn ang="0">
                <a:pos x="777" y="296"/>
              </a:cxn>
              <a:cxn ang="0">
                <a:pos x="530" y="1034"/>
              </a:cxn>
              <a:cxn ang="0">
                <a:pos x="197" y="1045"/>
              </a:cxn>
              <a:cxn ang="0">
                <a:pos x="208" y="1083"/>
              </a:cxn>
              <a:cxn ang="0">
                <a:pos x="541" y="1072"/>
              </a:cxn>
              <a:cxn ang="0">
                <a:pos x="530" y="1034"/>
              </a:cxn>
            </a:cxnLst>
            <a:rect l="0" t="0" r="r" b="b"/>
            <a:pathLst>
              <a:path w="1084" h="1477">
                <a:moveTo>
                  <a:pt x="208" y="640"/>
                </a:moveTo>
                <a:lnTo>
                  <a:pt x="876" y="640"/>
                </a:lnTo>
                <a:lnTo>
                  <a:pt x="876" y="640"/>
                </a:lnTo>
                <a:lnTo>
                  <a:pt x="879" y="641"/>
                </a:lnTo>
                <a:lnTo>
                  <a:pt x="883" y="644"/>
                </a:lnTo>
                <a:lnTo>
                  <a:pt x="886" y="648"/>
                </a:lnTo>
                <a:lnTo>
                  <a:pt x="887" y="651"/>
                </a:lnTo>
                <a:lnTo>
                  <a:pt x="887" y="679"/>
                </a:lnTo>
                <a:lnTo>
                  <a:pt x="887" y="679"/>
                </a:lnTo>
                <a:lnTo>
                  <a:pt x="886" y="683"/>
                </a:lnTo>
                <a:lnTo>
                  <a:pt x="883" y="686"/>
                </a:lnTo>
                <a:lnTo>
                  <a:pt x="879" y="689"/>
                </a:lnTo>
                <a:lnTo>
                  <a:pt x="876" y="690"/>
                </a:lnTo>
                <a:lnTo>
                  <a:pt x="208" y="690"/>
                </a:lnTo>
                <a:lnTo>
                  <a:pt x="208" y="690"/>
                </a:lnTo>
                <a:lnTo>
                  <a:pt x="205" y="689"/>
                </a:lnTo>
                <a:lnTo>
                  <a:pt x="201" y="686"/>
                </a:lnTo>
                <a:lnTo>
                  <a:pt x="198" y="683"/>
                </a:lnTo>
                <a:lnTo>
                  <a:pt x="197" y="679"/>
                </a:lnTo>
                <a:lnTo>
                  <a:pt x="197" y="651"/>
                </a:lnTo>
                <a:lnTo>
                  <a:pt x="197" y="651"/>
                </a:lnTo>
                <a:lnTo>
                  <a:pt x="198" y="648"/>
                </a:lnTo>
                <a:lnTo>
                  <a:pt x="201" y="644"/>
                </a:lnTo>
                <a:lnTo>
                  <a:pt x="205" y="641"/>
                </a:lnTo>
                <a:lnTo>
                  <a:pt x="208" y="640"/>
                </a:lnTo>
                <a:lnTo>
                  <a:pt x="208" y="640"/>
                </a:lnTo>
                <a:close/>
                <a:moveTo>
                  <a:pt x="208" y="542"/>
                </a:moveTo>
                <a:lnTo>
                  <a:pt x="876" y="542"/>
                </a:lnTo>
                <a:lnTo>
                  <a:pt x="876" y="542"/>
                </a:lnTo>
                <a:lnTo>
                  <a:pt x="879" y="543"/>
                </a:lnTo>
                <a:lnTo>
                  <a:pt x="883" y="545"/>
                </a:lnTo>
                <a:lnTo>
                  <a:pt x="886" y="549"/>
                </a:lnTo>
                <a:lnTo>
                  <a:pt x="887" y="553"/>
                </a:lnTo>
                <a:lnTo>
                  <a:pt x="887" y="580"/>
                </a:lnTo>
                <a:lnTo>
                  <a:pt x="887" y="580"/>
                </a:lnTo>
                <a:lnTo>
                  <a:pt x="886" y="584"/>
                </a:lnTo>
                <a:lnTo>
                  <a:pt x="883" y="588"/>
                </a:lnTo>
                <a:lnTo>
                  <a:pt x="879" y="590"/>
                </a:lnTo>
                <a:lnTo>
                  <a:pt x="876" y="592"/>
                </a:lnTo>
                <a:lnTo>
                  <a:pt x="208" y="592"/>
                </a:lnTo>
                <a:lnTo>
                  <a:pt x="208" y="592"/>
                </a:lnTo>
                <a:lnTo>
                  <a:pt x="205" y="590"/>
                </a:lnTo>
                <a:lnTo>
                  <a:pt x="201" y="588"/>
                </a:lnTo>
                <a:lnTo>
                  <a:pt x="198" y="584"/>
                </a:lnTo>
                <a:lnTo>
                  <a:pt x="197" y="580"/>
                </a:lnTo>
                <a:lnTo>
                  <a:pt x="197" y="553"/>
                </a:lnTo>
                <a:lnTo>
                  <a:pt x="197" y="553"/>
                </a:lnTo>
                <a:lnTo>
                  <a:pt x="198" y="549"/>
                </a:lnTo>
                <a:lnTo>
                  <a:pt x="201" y="545"/>
                </a:lnTo>
                <a:lnTo>
                  <a:pt x="205" y="543"/>
                </a:lnTo>
                <a:lnTo>
                  <a:pt x="208" y="542"/>
                </a:lnTo>
                <a:lnTo>
                  <a:pt x="208" y="542"/>
                </a:lnTo>
                <a:close/>
                <a:moveTo>
                  <a:pt x="208" y="443"/>
                </a:moveTo>
                <a:lnTo>
                  <a:pt x="876" y="443"/>
                </a:lnTo>
                <a:lnTo>
                  <a:pt x="876" y="443"/>
                </a:lnTo>
                <a:lnTo>
                  <a:pt x="879" y="444"/>
                </a:lnTo>
                <a:lnTo>
                  <a:pt x="883" y="447"/>
                </a:lnTo>
                <a:lnTo>
                  <a:pt x="886" y="451"/>
                </a:lnTo>
                <a:lnTo>
                  <a:pt x="887" y="454"/>
                </a:lnTo>
                <a:lnTo>
                  <a:pt x="887" y="482"/>
                </a:lnTo>
                <a:lnTo>
                  <a:pt x="887" y="482"/>
                </a:lnTo>
                <a:lnTo>
                  <a:pt x="886" y="486"/>
                </a:lnTo>
                <a:lnTo>
                  <a:pt x="883" y="489"/>
                </a:lnTo>
                <a:lnTo>
                  <a:pt x="879" y="492"/>
                </a:lnTo>
                <a:lnTo>
                  <a:pt x="876" y="493"/>
                </a:lnTo>
                <a:lnTo>
                  <a:pt x="208" y="493"/>
                </a:lnTo>
                <a:lnTo>
                  <a:pt x="208" y="493"/>
                </a:lnTo>
                <a:lnTo>
                  <a:pt x="205" y="492"/>
                </a:lnTo>
                <a:lnTo>
                  <a:pt x="201" y="489"/>
                </a:lnTo>
                <a:lnTo>
                  <a:pt x="198" y="486"/>
                </a:lnTo>
                <a:lnTo>
                  <a:pt x="197" y="482"/>
                </a:lnTo>
                <a:lnTo>
                  <a:pt x="197" y="454"/>
                </a:lnTo>
                <a:lnTo>
                  <a:pt x="197" y="454"/>
                </a:lnTo>
                <a:lnTo>
                  <a:pt x="198" y="451"/>
                </a:lnTo>
                <a:lnTo>
                  <a:pt x="201" y="447"/>
                </a:lnTo>
                <a:lnTo>
                  <a:pt x="205" y="444"/>
                </a:lnTo>
                <a:lnTo>
                  <a:pt x="208" y="443"/>
                </a:lnTo>
                <a:lnTo>
                  <a:pt x="208" y="443"/>
                </a:lnTo>
                <a:close/>
                <a:moveTo>
                  <a:pt x="985" y="0"/>
                </a:moveTo>
                <a:lnTo>
                  <a:pt x="337" y="0"/>
                </a:lnTo>
                <a:lnTo>
                  <a:pt x="337" y="0"/>
                </a:lnTo>
                <a:lnTo>
                  <a:pt x="327" y="0"/>
                </a:lnTo>
                <a:lnTo>
                  <a:pt x="317" y="2"/>
                </a:lnTo>
                <a:lnTo>
                  <a:pt x="308" y="4"/>
                </a:lnTo>
                <a:lnTo>
                  <a:pt x="299" y="8"/>
                </a:lnTo>
                <a:lnTo>
                  <a:pt x="291" y="12"/>
                </a:lnTo>
                <a:lnTo>
                  <a:pt x="282" y="17"/>
                </a:lnTo>
                <a:lnTo>
                  <a:pt x="275" y="23"/>
                </a:lnTo>
                <a:lnTo>
                  <a:pt x="267" y="29"/>
                </a:lnTo>
                <a:lnTo>
                  <a:pt x="29" y="267"/>
                </a:lnTo>
                <a:lnTo>
                  <a:pt x="29" y="267"/>
                </a:lnTo>
                <a:lnTo>
                  <a:pt x="23" y="274"/>
                </a:lnTo>
                <a:lnTo>
                  <a:pt x="16" y="282"/>
                </a:lnTo>
                <a:lnTo>
                  <a:pt x="11" y="290"/>
                </a:lnTo>
                <a:lnTo>
                  <a:pt x="8" y="298"/>
                </a:lnTo>
                <a:lnTo>
                  <a:pt x="5" y="307"/>
                </a:lnTo>
                <a:lnTo>
                  <a:pt x="3" y="317"/>
                </a:lnTo>
                <a:lnTo>
                  <a:pt x="1" y="327"/>
                </a:lnTo>
                <a:lnTo>
                  <a:pt x="0" y="336"/>
                </a:lnTo>
                <a:lnTo>
                  <a:pt x="0" y="1231"/>
                </a:lnTo>
                <a:lnTo>
                  <a:pt x="0" y="1231"/>
                </a:lnTo>
                <a:lnTo>
                  <a:pt x="1" y="1241"/>
                </a:lnTo>
                <a:lnTo>
                  <a:pt x="3" y="1251"/>
                </a:lnTo>
                <a:lnTo>
                  <a:pt x="5" y="1260"/>
                </a:lnTo>
                <a:lnTo>
                  <a:pt x="8" y="1270"/>
                </a:lnTo>
                <a:lnTo>
                  <a:pt x="13" y="1279"/>
                </a:lnTo>
                <a:lnTo>
                  <a:pt x="18" y="1286"/>
                </a:lnTo>
                <a:lnTo>
                  <a:pt x="23" y="1294"/>
                </a:lnTo>
                <a:lnTo>
                  <a:pt x="29" y="1301"/>
                </a:lnTo>
                <a:lnTo>
                  <a:pt x="36" y="1307"/>
                </a:lnTo>
                <a:lnTo>
                  <a:pt x="44" y="1312"/>
                </a:lnTo>
                <a:lnTo>
                  <a:pt x="51" y="1317"/>
                </a:lnTo>
                <a:lnTo>
                  <a:pt x="60" y="1322"/>
                </a:lnTo>
                <a:lnTo>
                  <a:pt x="70" y="1325"/>
                </a:lnTo>
                <a:lnTo>
                  <a:pt x="79" y="1327"/>
                </a:lnTo>
                <a:lnTo>
                  <a:pt x="89" y="1329"/>
                </a:lnTo>
                <a:lnTo>
                  <a:pt x="99" y="1330"/>
                </a:lnTo>
                <a:lnTo>
                  <a:pt x="586" y="1330"/>
                </a:lnTo>
                <a:lnTo>
                  <a:pt x="605" y="1231"/>
                </a:lnTo>
                <a:lnTo>
                  <a:pt x="124" y="1231"/>
                </a:lnTo>
                <a:lnTo>
                  <a:pt x="124" y="1231"/>
                </a:lnTo>
                <a:lnTo>
                  <a:pt x="119" y="1231"/>
                </a:lnTo>
                <a:lnTo>
                  <a:pt x="114" y="1229"/>
                </a:lnTo>
                <a:lnTo>
                  <a:pt x="110" y="1228"/>
                </a:lnTo>
                <a:lnTo>
                  <a:pt x="106" y="1224"/>
                </a:lnTo>
                <a:lnTo>
                  <a:pt x="102" y="1220"/>
                </a:lnTo>
                <a:lnTo>
                  <a:pt x="101" y="1216"/>
                </a:lnTo>
                <a:lnTo>
                  <a:pt x="99" y="1211"/>
                </a:lnTo>
                <a:lnTo>
                  <a:pt x="99" y="1206"/>
                </a:lnTo>
                <a:lnTo>
                  <a:pt x="99" y="345"/>
                </a:lnTo>
                <a:lnTo>
                  <a:pt x="247" y="345"/>
                </a:lnTo>
                <a:lnTo>
                  <a:pt x="247" y="345"/>
                </a:lnTo>
                <a:lnTo>
                  <a:pt x="257" y="345"/>
                </a:lnTo>
                <a:lnTo>
                  <a:pt x="266" y="343"/>
                </a:lnTo>
                <a:lnTo>
                  <a:pt x="276" y="341"/>
                </a:lnTo>
                <a:lnTo>
                  <a:pt x="284" y="337"/>
                </a:lnTo>
                <a:lnTo>
                  <a:pt x="293" y="333"/>
                </a:lnTo>
                <a:lnTo>
                  <a:pt x="302" y="328"/>
                </a:lnTo>
                <a:lnTo>
                  <a:pt x="309" y="322"/>
                </a:lnTo>
                <a:lnTo>
                  <a:pt x="316" y="316"/>
                </a:lnTo>
                <a:lnTo>
                  <a:pt x="322" y="308"/>
                </a:lnTo>
                <a:lnTo>
                  <a:pt x="328" y="301"/>
                </a:lnTo>
                <a:lnTo>
                  <a:pt x="333" y="293"/>
                </a:lnTo>
                <a:lnTo>
                  <a:pt x="337" y="285"/>
                </a:lnTo>
                <a:lnTo>
                  <a:pt x="341" y="276"/>
                </a:lnTo>
                <a:lnTo>
                  <a:pt x="343" y="266"/>
                </a:lnTo>
                <a:lnTo>
                  <a:pt x="344" y="256"/>
                </a:lnTo>
                <a:lnTo>
                  <a:pt x="346" y="246"/>
                </a:lnTo>
                <a:lnTo>
                  <a:pt x="346" y="99"/>
                </a:lnTo>
                <a:lnTo>
                  <a:pt x="960" y="99"/>
                </a:lnTo>
                <a:lnTo>
                  <a:pt x="960" y="99"/>
                </a:lnTo>
                <a:lnTo>
                  <a:pt x="965" y="99"/>
                </a:lnTo>
                <a:lnTo>
                  <a:pt x="970" y="100"/>
                </a:lnTo>
                <a:lnTo>
                  <a:pt x="974" y="103"/>
                </a:lnTo>
                <a:lnTo>
                  <a:pt x="978" y="106"/>
                </a:lnTo>
                <a:lnTo>
                  <a:pt x="980" y="109"/>
                </a:lnTo>
                <a:lnTo>
                  <a:pt x="983" y="114"/>
                </a:lnTo>
                <a:lnTo>
                  <a:pt x="984" y="119"/>
                </a:lnTo>
                <a:lnTo>
                  <a:pt x="985" y="123"/>
                </a:lnTo>
                <a:lnTo>
                  <a:pt x="985" y="1206"/>
                </a:lnTo>
                <a:lnTo>
                  <a:pt x="985" y="1206"/>
                </a:lnTo>
                <a:lnTo>
                  <a:pt x="984" y="1211"/>
                </a:lnTo>
                <a:lnTo>
                  <a:pt x="983" y="1216"/>
                </a:lnTo>
                <a:lnTo>
                  <a:pt x="980" y="1220"/>
                </a:lnTo>
                <a:lnTo>
                  <a:pt x="978" y="1224"/>
                </a:lnTo>
                <a:lnTo>
                  <a:pt x="974" y="1228"/>
                </a:lnTo>
                <a:lnTo>
                  <a:pt x="970" y="1229"/>
                </a:lnTo>
                <a:lnTo>
                  <a:pt x="965" y="1231"/>
                </a:lnTo>
                <a:lnTo>
                  <a:pt x="960" y="1231"/>
                </a:lnTo>
                <a:lnTo>
                  <a:pt x="923" y="1231"/>
                </a:lnTo>
                <a:lnTo>
                  <a:pt x="940" y="1330"/>
                </a:lnTo>
                <a:lnTo>
                  <a:pt x="985" y="1330"/>
                </a:lnTo>
                <a:lnTo>
                  <a:pt x="985" y="1330"/>
                </a:lnTo>
                <a:lnTo>
                  <a:pt x="995" y="1329"/>
                </a:lnTo>
                <a:lnTo>
                  <a:pt x="1005" y="1327"/>
                </a:lnTo>
                <a:lnTo>
                  <a:pt x="1014" y="1325"/>
                </a:lnTo>
                <a:lnTo>
                  <a:pt x="1024" y="1322"/>
                </a:lnTo>
                <a:lnTo>
                  <a:pt x="1031" y="1317"/>
                </a:lnTo>
                <a:lnTo>
                  <a:pt x="1040" y="1312"/>
                </a:lnTo>
                <a:lnTo>
                  <a:pt x="1048" y="1307"/>
                </a:lnTo>
                <a:lnTo>
                  <a:pt x="1055" y="1301"/>
                </a:lnTo>
                <a:lnTo>
                  <a:pt x="1061" y="1294"/>
                </a:lnTo>
                <a:lnTo>
                  <a:pt x="1066" y="1286"/>
                </a:lnTo>
                <a:lnTo>
                  <a:pt x="1071" y="1279"/>
                </a:lnTo>
                <a:lnTo>
                  <a:pt x="1076" y="1270"/>
                </a:lnTo>
                <a:lnTo>
                  <a:pt x="1079" y="1260"/>
                </a:lnTo>
                <a:lnTo>
                  <a:pt x="1081" y="1251"/>
                </a:lnTo>
                <a:lnTo>
                  <a:pt x="1083" y="1241"/>
                </a:lnTo>
                <a:lnTo>
                  <a:pt x="1084" y="1231"/>
                </a:lnTo>
                <a:lnTo>
                  <a:pt x="1084" y="99"/>
                </a:lnTo>
                <a:lnTo>
                  <a:pt x="1084" y="99"/>
                </a:lnTo>
                <a:lnTo>
                  <a:pt x="1083" y="89"/>
                </a:lnTo>
                <a:lnTo>
                  <a:pt x="1081" y="79"/>
                </a:lnTo>
                <a:lnTo>
                  <a:pt x="1079" y="69"/>
                </a:lnTo>
                <a:lnTo>
                  <a:pt x="1076" y="60"/>
                </a:lnTo>
                <a:lnTo>
                  <a:pt x="1071" y="52"/>
                </a:lnTo>
                <a:lnTo>
                  <a:pt x="1066" y="44"/>
                </a:lnTo>
                <a:lnTo>
                  <a:pt x="1061" y="37"/>
                </a:lnTo>
                <a:lnTo>
                  <a:pt x="1055" y="29"/>
                </a:lnTo>
                <a:lnTo>
                  <a:pt x="1048" y="23"/>
                </a:lnTo>
                <a:lnTo>
                  <a:pt x="1040" y="17"/>
                </a:lnTo>
                <a:lnTo>
                  <a:pt x="1031" y="12"/>
                </a:lnTo>
                <a:lnTo>
                  <a:pt x="1024" y="8"/>
                </a:lnTo>
                <a:lnTo>
                  <a:pt x="1014" y="4"/>
                </a:lnTo>
                <a:lnTo>
                  <a:pt x="1005" y="2"/>
                </a:lnTo>
                <a:lnTo>
                  <a:pt x="995" y="0"/>
                </a:lnTo>
                <a:lnTo>
                  <a:pt x="985" y="0"/>
                </a:lnTo>
                <a:lnTo>
                  <a:pt x="985" y="0"/>
                </a:lnTo>
                <a:close/>
                <a:moveTo>
                  <a:pt x="887" y="1108"/>
                </a:moveTo>
                <a:lnTo>
                  <a:pt x="887" y="1108"/>
                </a:lnTo>
                <a:lnTo>
                  <a:pt x="886" y="1095"/>
                </a:lnTo>
                <a:lnTo>
                  <a:pt x="884" y="1083"/>
                </a:lnTo>
                <a:lnTo>
                  <a:pt x="881" y="1072"/>
                </a:lnTo>
                <a:lnTo>
                  <a:pt x="877" y="1060"/>
                </a:lnTo>
                <a:lnTo>
                  <a:pt x="872" y="1049"/>
                </a:lnTo>
                <a:lnTo>
                  <a:pt x="866" y="1039"/>
                </a:lnTo>
                <a:lnTo>
                  <a:pt x="858" y="1029"/>
                </a:lnTo>
                <a:lnTo>
                  <a:pt x="851" y="1021"/>
                </a:lnTo>
                <a:lnTo>
                  <a:pt x="842" y="1013"/>
                </a:lnTo>
                <a:lnTo>
                  <a:pt x="832" y="1006"/>
                </a:lnTo>
                <a:lnTo>
                  <a:pt x="822" y="999"/>
                </a:lnTo>
                <a:lnTo>
                  <a:pt x="812" y="994"/>
                </a:lnTo>
                <a:lnTo>
                  <a:pt x="800" y="991"/>
                </a:lnTo>
                <a:lnTo>
                  <a:pt x="788" y="987"/>
                </a:lnTo>
                <a:lnTo>
                  <a:pt x="776" y="986"/>
                </a:lnTo>
                <a:lnTo>
                  <a:pt x="763" y="984"/>
                </a:lnTo>
                <a:lnTo>
                  <a:pt x="763" y="984"/>
                </a:lnTo>
                <a:lnTo>
                  <a:pt x="751" y="986"/>
                </a:lnTo>
                <a:lnTo>
                  <a:pt x="738" y="987"/>
                </a:lnTo>
                <a:lnTo>
                  <a:pt x="727" y="991"/>
                </a:lnTo>
                <a:lnTo>
                  <a:pt x="716" y="994"/>
                </a:lnTo>
                <a:lnTo>
                  <a:pt x="705" y="999"/>
                </a:lnTo>
                <a:lnTo>
                  <a:pt x="695" y="1006"/>
                </a:lnTo>
                <a:lnTo>
                  <a:pt x="685" y="1013"/>
                </a:lnTo>
                <a:lnTo>
                  <a:pt x="676" y="1021"/>
                </a:lnTo>
                <a:lnTo>
                  <a:pt x="669" y="1029"/>
                </a:lnTo>
                <a:lnTo>
                  <a:pt x="661" y="1039"/>
                </a:lnTo>
                <a:lnTo>
                  <a:pt x="655" y="1049"/>
                </a:lnTo>
                <a:lnTo>
                  <a:pt x="650" y="1060"/>
                </a:lnTo>
                <a:lnTo>
                  <a:pt x="646" y="1072"/>
                </a:lnTo>
                <a:lnTo>
                  <a:pt x="642" y="1083"/>
                </a:lnTo>
                <a:lnTo>
                  <a:pt x="641" y="1095"/>
                </a:lnTo>
                <a:lnTo>
                  <a:pt x="640" y="1108"/>
                </a:lnTo>
                <a:lnTo>
                  <a:pt x="640" y="1108"/>
                </a:lnTo>
                <a:lnTo>
                  <a:pt x="641" y="1123"/>
                </a:lnTo>
                <a:lnTo>
                  <a:pt x="644" y="1137"/>
                </a:lnTo>
                <a:lnTo>
                  <a:pt x="647" y="1150"/>
                </a:lnTo>
                <a:lnTo>
                  <a:pt x="654" y="1163"/>
                </a:lnTo>
                <a:lnTo>
                  <a:pt x="660" y="1175"/>
                </a:lnTo>
                <a:lnTo>
                  <a:pt x="669" y="1185"/>
                </a:lnTo>
                <a:lnTo>
                  <a:pt x="677" y="1196"/>
                </a:lnTo>
                <a:lnTo>
                  <a:pt x="689" y="1205"/>
                </a:lnTo>
                <a:lnTo>
                  <a:pt x="641" y="1466"/>
                </a:lnTo>
                <a:lnTo>
                  <a:pt x="641" y="1466"/>
                </a:lnTo>
                <a:lnTo>
                  <a:pt x="641" y="1471"/>
                </a:lnTo>
                <a:lnTo>
                  <a:pt x="644" y="1475"/>
                </a:lnTo>
                <a:lnTo>
                  <a:pt x="644" y="1475"/>
                </a:lnTo>
                <a:lnTo>
                  <a:pt x="649" y="1477"/>
                </a:lnTo>
                <a:lnTo>
                  <a:pt x="655" y="1477"/>
                </a:lnTo>
                <a:lnTo>
                  <a:pt x="763" y="1433"/>
                </a:lnTo>
                <a:lnTo>
                  <a:pt x="873" y="1477"/>
                </a:lnTo>
                <a:lnTo>
                  <a:pt x="873" y="1477"/>
                </a:lnTo>
                <a:lnTo>
                  <a:pt x="878" y="1477"/>
                </a:lnTo>
                <a:lnTo>
                  <a:pt x="883" y="1475"/>
                </a:lnTo>
                <a:lnTo>
                  <a:pt x="883" y="1475"/>
                </a:lnTo>
                <a:lnTo>
                  <a:pt x="886" y="1471"/>
                </a:lnTo>
                <a:lnTo>
                  <a:pt x="887" y="1466"/>
                </a:lnTo>
                <a:lnTo>
                  <a:pt x="838" y="1205"/>
                </a:lnTo>
                <a:lnTo>
                  <a:pt x="838" y="1205"/>
                </a:lnTo>
                <a:lnTo>
                  <a:pt x="849" y="1196"/>
                </a:lnTo>
                <a:lnTo>
                  <a:pt x="858" y="1185"/>
                </a:lnTo>
                <a:lnTo>
                  <a:pt x="867" y="1175"/>
                </a:lnTo>
                <a:lnTo>
                  <a:pt x="873" y="1163"/>
                </a:lnTo>
                <a:lnTo>
                  <a:pt x="879" y="1150"/>
                </a:lnTo>
                <a:lnTo>
                  <a:pt x="883" y="1137"/>
                </a:lnTo>
                <a:lnTo>
                  <a:pt x="886" y="1123"/>
                </a:lnTo>
                <a:lnTo>
                  <a:pt x="887" y="1108"/>
                </a:lnTo>
                <a:lnTo>
                  <a:pt x="887" y="1108"/>
                </a:lnTo>
                <a:close/>
                <a:moveTo>
                  <a:pt x="197" y="776"/>
                </a:moveTo>
                <a:lnTo>
                  <a:pt x="197" y="776"/>
                </a:lnTo>
                <a:lnTo>
                  <a:pt x="198" y="781"/>
                </a:lnTo>
                <a:lnTo>
                  <a:pt x="201" y="785"/>
                </a:lnTo>
                <a:lnTo>
                  <a:pt x="205" y="787"/>
                </a:lnTo>
                <a:lnTo>
                  <a:pt x="208" y="789"/>
                </a:lnTo>
                <a:lnTo>
                  <a:pt x="876" y="789"/>
                </a:lnTo>
                <a:lnTo>
                  <a:pt x="876" y="789"/>
                </a:lnTo>
                <a:lnTo>
                  <a:pt x="879" y="787"/>
                </a:lnTo>
                <a:lnTo>
                  <a:pt x="883" y="785"/>
                </a:lnTo>
                <a:lnTo>
                  <a:pt x="886" y="781"/>
                </a:lnTo>
                <a:lnTo>
                  <a:pt x="887" y="776"/>
                </a:lnTo>
                <a:lnTo>
                  <a:pt x="887" y="750"/>
                </a:lnTo>
                <a:lnTo>
                  <a:pt x="887" y="750"/>
                </a:lnTo>
                <a:lnTo>
                  <a:pt x="886" y="746"/>
                </a:lnTo>
                <a:lnTo>
                  <a:pt x="883" y="742"/>
                </a:lnTo>
                <a:lnTo>
                  <a:pt x="879" y="740"/>
                </a:lnTo>
                <a:lnTo>
                  <a:pt x="876" y="739"/>
                </a:lnTo>
                <a:lnTo>
                  <a:pt x="208" y="739"/>
                </a:lnTo>
                <a:lnTo>
                  <a:pt x="208" y="739"/>
                </a:lnTo>
                <a:lnTo>
                  <a:pt x="205" y="740"/>
                </a:lnTo>
                <a:lnTo>
                  <a:pt x="201" y="742"/>
                </a:lnTo>
                <a:lnTo>
                  <a:pt x="198" y="746"/>
                </a:lnTo>
                <a:lnTo>
                  <a:pt x="197" y="750"/>
                </a:lnTo>
                <a:lnTo>
                  <a:pt x="197" y="776"/>
                </a:lnTo>
                <a:close/>
                <a:moveTo>
                  <a:pt x="197" y="875"/>
                </a:moveTo>
                <a:lnTo>
                  <a:pt x="197" y="875"/>
                </a:lnTo>
                <a:lnTo>
                  <a:pt x="198" y="880"/>
                </a:lnTo>
                <a:lnTo>
                  <a:pt x="201" y="883"/>
                </a:lnTo>
                <a:lnTo>
                  <a:pt x="205" y="886"/>
                </a:lnTo>
                <a:lnTo>
                  <a:pt x="208" y="887"/>
                </a:lnTo>
                <a:lnTo>
                  <a:pt x="876" y="887"/>
                </a:lnTo>
                <a:lnTo>
                  <a:pt x="876" y="887"/>
                </a:lnTo>
                <a:lnTo>
                  <a:pt x="879" y="886"/>
                </a:lnTo>
                <a:lnTo>
                  <a:pt x="883" y="883"/>
                </a:lnTo>
                <a:lnTo>
                  <a:pt x="886" y="880"/>
                </a:lnTo>
                <a:lnTo>
                  <a:pt x="887" y="875"/>
                </a:lnTo>
                <a:lnTo>
                  <a:pt x="887" y="848"/>
                </a:lnTo>
                <a:lnTo>
                  <a:pt x="887" y="848"/>
                </a:lnTo>
                <a:lnTo>
                  <a:pt x="886" y="845"/>
                </a:lnTo>
                <a:lnTo>
                  <a:pt x="883" y="841"/>
                </a:lnTo>
                <a:lnTo>
                  <a:pt x="879" y="838"/>
                </a:lnTo>
                <a:lnTo>
                  <a:pt x="876" y="837"/>
                </a:lnTo>
                <a:lnTo>
                  <a:pt x="208" y="837"/>
                </a:lnTo>
                <a:lnTo>
                  <a:pt x="208" y="837"/>
                </a:lnTo>
                <a:lnTo>
                  <a:pt x="205" y="838"/>
                </a:lnTo>
                <a:lnTo>
                  <a:pt x="201" y="841"/>
                </a:lnTo>
                <a:lnTo>
                  <a:pt x="198" y="845"/>
                </a:lnTo>
                <a:lnTo>
                  <a:pt x="197" y="848"/>
                </a:lnTo>
                <a:lnTo>
                  <a:pt x="197" y="875"/>
                </a:lnTo>
                <a:close/>
                <a:moveTo>
                  <a:pt x="788" y="257"/>
                </a:moveTo>
                <a:lnTo>
                  <a:pt x="788" y="257"/>
                </a:lnTo>
                <a:lnTo>
                  <a:pt x="787" y="254"/>
                </a:lnTo>
                <a:lnTo>
                  <a:pt x="785" y="250"/>
                </a:lnTo>
                <a:lnTo>
                  <a:pt x="781" y="247"/>
                </a:lnTo>
                <a:lnTo>
                  <a:pt x="777" y="246"/>
                </a:lnTo>
                <a:lnTo>
                  <a:pt x="504" y="246"/>
                </a:lnTo>
                <a:lnTo>
                  <a:pt x="504" y="246"/>
                </a:lnTo>
                <a:lnTo>
                  <a:pt x="499" y="247"/>
                </a:lnTo>
                <a:lnTo>
                  <a:pt x="496" y="250"/>
                </a:lnTo>
                <a:lnTo>
                  <a:pt x="494" y="254"/>
                </a:lnTo>
                <a:lnTo>
                  <a:pt x="493" y="257"/>
                </a:lnTo>
                <a:lnTo>
                  <a:pt x="493" y="285"/>
                </a:lnTo>
                <a:lnTo>
                  <a:pt x="493" y="285"/>
                </a:lnTo>
                <a:lnTo>
                  <a:pt x="494" y="288"/>
                </a:lnTo>
                <a:lnTo>
                  <a:pt x="496" y="292"/>
                </a:lnTo>
                <a:lnTo>
                  <a:pt x="499" y="295"/>
                </a:lnTo>
                <a:lnTo>
                  <a:pt x="504" y="296"/>
                </a:lnTo>
                <a:lnTo>
                  <a:pt x="777" y="296"/>
                </a:lnTo>
                <a:lnTo>
                  <a:pt x="777" y="296"/>
                </a:lnTo>
                <a:lnTo>
                  <a:pt x="781" y="295"/>
                </a:lnTo>
                <a:lnTo>
                  <a:pt x="785" y="292"/>
                </a:lnTo>
                <a:lnTo>
                  <a:pt x="787" y="288"/>
                </a:lnTo>
                <a:lnTo>
                  <a:pt x="788" y="285"/>
                </a:lnTo>
                <a:lnTo>
                  <a:pt x="788" y="257"/>
                </a:lnTo>
                <a:close/>
                <a:moveTo>
                  <a:pt x="530" y="1034"/>
                </a:moveTo>
                <a:lnTo>
                  <a:pt x="208" y="1034"/>
                </a:lnTo>
                <a:lnTo>
                  <a:pt x="208" y="1034"/>
                </a:lnTo>
                <a:lnTo>
                  <a:pt x="205" y="1036"/>
                </a:lnTo>
                <a:lnTo>
                  <a:pt x="201" y="1038"/>
                </a:lnTo>
                <a:lnTo>
                  <a:pt x="198" y="1041"/>
                </a:lnTo>
                <a:lnTo>
                  <a:pt x="197" y="1045"/>
                </a:lnTo>
                <a:lnTo>
                  <a:pt x="197" y="1072"/>
                </a:lnTo>
                <a:lnTo>
                  <a:pt x="197" y="1072"/>
                </a:lnTo>
                <a:lnTo>
                  <a:pt x="198" y="1077"/>
                </a:lnTo>
                <a:lnTo>
                  <a:pt x="201" y="1080"/>
                </a:lnTo>
                <a:lnTo>
                  <a:pt x="205" y="1083"/>
                </a:lnTo>
                <a:lnTo>
                  <a:pt x="208" y="1083"/>
                </a:lnTo>
                <a:lnTo>
                  <a:pt x="530" y="1083"/>
                </a:lnTo>
                <a:lnTo>
                  <a:pt x="530" y="1083"/>
                </a:lnTo>
                <a:lnTo>
                  <a:pt x="535" y="1083"/>
                </a:lnTo>
                <a:lnTo>
                  <a:pt x="539" y="1080"/>
                </a:lnTo>
                <a:lnTo>
                  <a:pt x="541" y="1077"/>
                </a:lnTo>
                <a:lnTo>
                  <a:pt x="541" y="1072"/>
                </a:lnTo>
                <a:lnTo>
                  <a:pt x="541" y="1045"/>
                </a:lnTo>
                <a:lnTo>
                  <a:pt x="541" y="1045"/>
                </a:lnTo>
                <a:lnTo>
                  <a:pt x="541" y="1041"/>
                </a:lnTo>
                <a:lnTo>
                  <a:pt x="539" y="1038"/>
                </a:lnTo>
                <a:lnTo>
                  <a:pt x="535" y="1036"/>
                </a:lnTo>
                <a:lnTo>
                  <a:pt x="530" y="1034"/>
                </a:lnTo>
                <a:lnTo>
                  <a:pt x="530" y="1034"/>
                </a:lnTo>
                <a:close/>
              </a:path>
            </a:pathLst>
          </a:custGeom>
          <a:solidFill>
            <a:schemeClr val="tx2"/>
          </a:solidFill>
          <a:ln w="9525">
            <a:noFill/>
            <a:round/>
            <a:headEnd/>
            <a:tailEnd/>
          </a:ln>
        </p:spPr>
        <p:txBody>
          <a:bodyPr vert="horz" wrap="square" lIns="91440" tIns="45720" rIns="91440" bIns="45720" numCol="1" anchor="t" anchorCtr="0" compatLnSpc="1">
            <a:prstTxWarp prst="textNoShape">
              <a:avLst/>
            </a:prstTxWarp>
          </a:bodyPr>
          <a:lstStyle/>
          <a:p>
            <a:endParaRPr lang="ru-RU">
              <a:solidFill>
                <a:prstClr val="black"/>
              </a:solidFill>
            </a:endParaRPr>
          </a:p>
        </p:txBody>
      </p:sp>
      <p:sp>
        <p:nvSpPr>
          <p:cNvPr id="47" name="TextBox 46"/>
          <p:cNvSpPr txBox="1"/>
          <p:nvPr/>
        </p:nvSpPr>
        <p:spPr>
          <a:xfrm>
            <a:off x="6486150" y="1899092"/>
            <a:ext cx="2336973" cy="2769989"/>
          </a:xfrm>
          <a:prstGeom prst="rect">
            <a:avLst/>
          </a:prstGeom>
        </p:spPr>
        <p:txBody>
          <a:bodyPr wrap="square" lIns="91440" tIns="91440" rIns="91440" bIns="91440" rtlCol="0">
            <a:spAutoFit/>
          </a:bodyPr>
          <a:lstStyle/>
          <a:p>
            <a:pPr marL="288925" lvl="1" indent="-174625">
              <a:buClr>
                <a:srgbClr val="000000"/>
              </a:buClr>
              <a:buSzPct val="125000"/>
              <a:buFont typeface="Arial"/>
              <a:buChar char="•"/>
            </a:pPr>
            <a:r>
              <a:rPr lang="ru-RU" sz="1200">
                <a:solidFill>
                  <a:srgbClr val="000000"/>
                </a:solidFill>
                <a:latin typeface="Arial"/>
                <a:cs typeface="Tahoma" pitchFamily="34" charset="0"/>
              </a:rPr>
              <a:t>Долгое утверждение Схемы расположения ЗУ на КПТ</a:t>
            </a:r>
          </a:p>
          <a:p>
            <a:pPr marL="288925" lvl="1" indent="-174625">
              <a:buClr>
                <a:srgbClr val="000000"/>
              </a:buClr>
              <a:buSzPct val="125000"/>
              <a:buFont typeface="Arial"/>
              <a:buChar char="•"/>
            </a:pPr>
            <a:endParaRPr lang="ru-RU" sz="1200">
              <a:solidFill>
                <a:srgbClr val="000000"/>
              </a:solidFill>
              <a:latin typeface="Arial"/>
              <a:cs typeface="Tahoma" pitchFamily="34" charset="0"/>
            </a:endParaRPr>
          </a:p>
          <a:p>
            <a:pPr marL="288925" lvl="1" indent="-174625">
              <a:buClr>
                <a:srgbClr val="000000"/>
              </a:buClr>
              <a:buSzPct val="125000"/>
              <a:buFont typeface="Arial"/>
              <a:buChar char="•"/>
            </a:pPr>
            <a:r>
              <a:rPr lang="ru-RU" sz="1200">
                <a:solidFill>
                  <a:srgbClr val="000000"/>
                </a:solidFill>
                <a:latin typeface="Arial"/>
                <a:cs typeface="Tahoma" pitchFamily="34" charset="0"/>
              </a:rPr>
              <a:t>Малое покрытие территории субъекта сетью МФЦ, предоставляющих услуги Росреестра</a:t>
            </a:r>
          </a:p>
          <a:p>
            <a:pPr marL="288925" lvl="1" indent="-174625">
              <a:buClr>
                <a:srgbClr val="000000"/>
              </a:buClr>
              <a:buSzPct val="125000"/>
              <a:buFont typeface="Arial"/>
              <a:buChar char="•"/>
            </a:pPr>
            <a:endParaRPr lang="ru-RU" sz="1200">
              <a:solidFill>
                <a:srgbClr val="000000"/>
              </a:solidFill>
              <a:latin typeface="Arial"/>
              <a:cs typeface="Tahoma" pitchFamily="34" charset="0"/>
            </a:endParaRPr>
          </a:p>
          <a:p>
            <a:pPr marL="288925" lvl="1" indent="-174625">
              <a:buClr>
                <a:srgbClr val="000000"/>
              </a:buClr>
              <a:buSzPct val="125000"/>
              <a:buFont typeface="Arial"/>
              <a:buChar char="•"/>
            </a:pPr>
            <a:r>
              <a:rPr lang="ru-RU" sz="1200">
                <a:solidFill>
                  <a:srgbClr val="000000"/>
                </a:solidFill>
                <a:latin typeface="Arial"/>
                <a:cs typeface="Tahoma" pitchFamily="34" charset="0"/>
              </a:rPr>
              <a:t>Низкая доля границ между субъектами, МО, НП, утвержденных и занесенныхо в ГКН</a:t>
            </a:r>
            <a:endParaRPr lang="en-US" sz="1200" dirty="0">
              <a:solidFill>
                <a:srgbClr val="000000"/>
              </a:solidFill>
              <a:latin typeface="Arial"/>
              <a:cs typeface="Tahoma" pitchFamily="34" charset="0"/>
            </a:endParaRPr>
          </a:p>
        </p:txBody>
      </p:sp>
      <p:sp>
        <p:nvSpPr>
          <p:cNvPr id="58" name="Rectangle 57"/>
          <p:cNvSpPr/>
          <p:nvPr/>
        </p:nvSpPr>
        <p:spPr bwMode="auto">
          <a:xfrm>
            <a:off x="2396604" y="1160748"/>
            <a:ext cx="4004232" cy="5235938"/>
          </a:xfrm>
          <a:prstGeom prst="rect">
            <a:avLst/>
          </a:prstGeom>
          <a:solidFill>
            <a:srgbClr val="F5C77B"/>
          </a:solidFill>
          <a:ln w="9525" cap="flat" cmpd="sng">
            <a:solidFill>
              <a:srgbClr val="F5C77B"/>
            </a:solidFill>
            <a:prstDash val="solid"/>
            <a:round/>
            <a:headEnd/>
            <a:tailEnd/>
          </a:ln>
          <a:extLst/>
        </p:spPr>
        <p:txBody>
          <a:bodyPr wrap="none" tIns="91440" bIns="91440" anchor="ctr"/>
          <a:lstStyle/>
          <a:p>
            <a:endParaRPr lang="ru-RU" dirty="0">
              <a:solidFill>
                <a:prstClr val="black"/>
              </a:solidFill>
            </a:endParaRPr>
          </a:p>
        </p:txBody>
      </p:sp>
      <p:sp>
        <p:nvSpPr>
          <p:cNvPr id="62" name="Rectangle 61"/>
          <p:cNvSpPr/>
          <p:nvPr/>
        </p:nvSpPr>
        <p:spPr bwMode="auto">
          <a:xfrm>
            <a:off x="438792" y="1160748"/>
            <a:ext cx="3000756" cy="5235938"/>
          </a:xfrm>
          <a:prstGeom prst="rect">
            <a:avLst/>
          </a:prstGeom>
          <a:solidFill>
            <a:srgbClr val="95B3D7"/>
          </a:solidFill>
          <a:ln w="9525" cap="flat" cmpd="sng">
            <a:solidFill>
              <a:srgbClr val="95B3D7"/>
            </a:solidFill>
            <a:prstDash val="solid"/>
            <a:round/>
            <a:headEnd/>
            <a:tailEnd/>
          </a:ln>
          <a:extLst/>
        </p:spPr>
        <p:txBody>
          <a:bodyPr wrap="none" tIns="91440" bIns="91440" anchor="ctr"/>
          <a:lstStyle/>
          <a:p>
            <a:endParaRPr lang="ru-RU" dirty="0">
              <a:solidFill>
                <a:prstClr val="black"/>
              </a:solidFill>
            </a:endParaRPr>
          </a:p>
        </p:txBody>
      </p:sp>
      <p:sp>
        <p:nvSpPr>
          <p:cNvPr id="73" name="Right Triangle 72"/>
          <p:cNvSpPr/>
          <p:nvPr/>
        </p:nvSpPr>
        <p:spPr bwMode="auto">
          <a:xfrm rot="5400000">
            <a:off x="1116226" y="2710474"/>
            <a:ext cx="4558905" cy="1459456"/>
          </a:xfrm>
          <a:prstGeom prst="rtTriangle">
            <a:avLst/>
          </a:prstGeom>
          <a:solidFill>
            <a:srgbClr val="95B3D7"/>
          </a:solidFill>
          <a:ln w="9525" cap="flat" cmpd="sng">
            <a:solidFill>
              <a:srgbClr val="95B3D7"/>
            </a:solidFill>
            <a:prstDash val="solid"/>
            <a:round/>
            <a:headEnd/>
            <a:tailEnd/>
          </a:ln>
        </p:spPr>
        <p:txBody>
          <a:bodyPr wrap="none" tIns="91440" bIns="91440" anchor="ctr"/>
          <a:lstStyle/>
          <a:p>
            <a:pPr fontAlgn="base"/>
            <a:endParaRPr lang="en-US" dirty="0">
              <a:solidFill>
                <a:prstClr val="black"/>
              </a:solidFill>
            </a:endParaRPr>
          </a:p>
        </p:txBody>
      </p:sp>
      <p:sp>
        <p:nvSpPr>
          <p:cNvPr id="81" name="Freeform 80"/>
          <p:cNvSpPr/>
          <p:nvPr/>
        </p:nvSpPr>
        <p:spPr bwMode="auto">
          <a:xfrm>
            <a:off x="2134979" y="3305138"/>
            <a:ext cx="4265823" cy="3091548"/>
          </a:xfrm>
          <a:custGeom>
            <a:avLst/>
            <a:gdLst>
              <a:gd name="connsiteX0" fmla="*/ 0 w 3223260"/>
              <a:gd name="connsiteY0" fmla="*/ 0 h 2712720"/>
              <a:gd name="connsiteX1" fmla="*/ 3223260 w 3223260"/>
              <a:gd name="connsiteY1" fmla="*/ 1501140 h 2712720"/>
              <a:gd name="connsiteX2" fmla="*/ 3215640 w 3223260"/>
              <a:gd name="connsiteY2" fmla="*/ 2712720 h 2712720"/>
              <a:gd name="connsiteX3" fmla="*/ 0 w 3223260"/>
              <a:gd name="connsiteY3" fmla="*/ 0 h 2712720"/>
            </a:gdLst>
            <a:ahLst/>
            <a:cxnLst>
              <a:cxn ang="0">
                <a:pos x="connsiteX0" y="connsiteY0"/>
              </a:cxn>
              <a:cxn ang="0">
                <a:pos x="connsiteX1" y="connsiteY1"/>
              </a:cxn>
              <a:cxn ang="0">
                <a:pos x="connsiteX2" y="connsiteY2"/>
              </a:cxn>
              <a:cxn ang="0">
                <a:pos x="connsiteX3" y="connsiteY3"/>
              </a:cxn>
            </a:cxnLst>
            <a:rect l="l" t="t" r="r" b="b"/>
            <a:pathLst>
              <a:path w="3223260" h="2712720">
                <a:moveTo>
                  <a:pt x="0" y="0"/>
                </a:moveTo>
                <a:lnTo>
                  <a:pt x="3223260" y="1501140"/>
                </a:lnTo>
                <a:lnTo>
                  <a:pt x="3215640" y="2712720"/>
                </a:lnTo>
                <a:lnTo>
                  <a:pt x="0" y="0"/>
                </a:lnTo>
                <a:close/>
              </a:path>
            </a:pathLst>
          </a:custGeom>
          <a:solidFill>
            <a:srgbClr val="5BAD82"/>
          </a:solidFill>
          <a:ln w="9525" cap="flat" cmpd="sng" algn="ctr">
            <a:solidFill>
              <a:srgbClr val="5BAD82"/>
            </a:solidFill>
            <a:prstDash val="solid"/>
            <a:round/>
            <a:headEnd type="none" w="med" len="med"/>
            <a:tailEnd type="none" w="med" len="med"/>
          </a:ln>
          <a:effectLst/>
        </p:spPr>
        <p:txBody>
          <a:bodyPr vert="horz" wrap="square" lIns="0" tIns="45711" rIns="0" bIns="45711" numCol="1" rtlCol="0" anchor="ctr" anchorCtr="0" compatLnSpc="1">
            <a:prstTxWarp prst="textNoShape">
              <a:avLst/>
            </a:prstTxWarp>
            <a:noAutofit/>
          </a:bodyPr>
          <a:lstStyle/>
          <a:p>
            <a:pPr algn="ctr" fontAlgn="base"/>
            <a:endParaRPr lang="en-US" sz="1050" b="1" dirty="0">
              <a:solidFill>
                <a:prstClr val="white"/>
              </a:solidFill>
            </a:endParaRPr>
          </a:p>
        </p:txBody>
      </p:sp>
      <p:sp>
        <p:nvSpPr>
          <p:cNvPr id="82" name="Right Triangle 81"/>
          <p:cNvSpPr/>
          <p:nvPr/>
        </p:nvSpPr>
        <p:spPr bwMode="auto">
          <a:xfrm>
            <a:off x="3439549" y="3726180"/>
            <a:ext cx="2954217" cy="2670506"/>
          </a:xfrm>
          <a:prstGeom prst="rtTriangle">
            <a:avLst/>
          </a:prstGeom>
          <a:solidFill>
            <a:srgbClr val="5BAD82"/>
          </a:solidFill>
          <a:ln w="9525" cap="flat" cmpd="sng" algn="ctr">
            <a:solidFill>
              <a:srgbClr val="5BAD82"/>
            </a:solidFill>
            <a:prstDash val="solid"/>
            <a:round/>
            <a:headEnd type="none" w="med" len="med"/>
            <a:tailEnd type="none" w="med" len="med"/>
          </a:ln>
          <a:effectLst/>
        </p:spPr>
        <p:txBody>
          <a:bodyPr vert="horz" wrap="square" lIns="0" tIns="45711" rIns="0" bIns="45711" numCol="1" rtlCol="0" anchor="ctr" anchorCtr="0" compatLnSpc="1">
            <a:prstTxWarp prst="textNoShape">
              <a:avLst/>
            </a:prstTxWarp>
            <a:noAutofit/>
          </a:bodyPr>
          <a:lstStyle/>
          <a:p>
            <a:pPr algn="ctr" fontAlgn="base"/>
            <a:endParaRPr lang="en-US" sz="1050" b="1" dirty="0">
              <a:solidFill>
                <a:prstClr val="white"/>
              </a:solidFill>
            </a:endParaRPr>
          </a:p>
        </p:txBody>
      </p:sp>
      <p:sp>
        <p:nvSpPr>
          <p:cNvPr id="83" name="Rounded Rectangle 82"/>
          <p:cNvSpPr/>
          <p:nvPr/>
        </p:nvSpPr>
        <p:spPr bwMode="auto">
          <a:xfrm>
            <a:off x="5765545" y="6143145"/>
            <a:ext cx="578794" cy="240886"/>
          </a:xfrm>
          <a:prstGeom prst="roundRect">
            <a:avLst/>
          </a:prstGeom>
          <a:solidFill>
            <a:schemeClr val="bg1"/>
          </a:solidFill>
          <a:ln w="9525" cap="flat" cmpd="sng" algn="ctr">
            <a:solidFill>
              <a:schemeClr val="bg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algn="ctr" defTabSz="889000" fontAlgn="base"/>
            <a:r>
              <a:rPr lang="ru-RU" sz="1200" b="1">
                <a:solidFill>
                  <a:prstClr val="black"/>
                </a:solidFill>
              </a:rPr>
              <a:t>4</a:t>
            </a:r>
            <a:endParaRPr lang="en-US" sz="1200" b="1" dirty="0">
              <a:solidFill>
                <a:prstClr val="black"/>
              </a:solidFill>
            </a:endParaRPr>
          </a:p>
        </p:txBody>
      </p:sp>
      <p:sp>
        <p:nvSpPr>
          <p:cNvPr id="84" name="Rectangle 83"/>
          <p:cNvSpPr/>
          <p:nvPr/>
        </p:nvSpPr>
        <p:spPr bwMode="auto">
          <a:xfrm>
            <a:off x="2134979" y="5517936"/>
            <a:ext cx="2600206" cy="878750"/>
          </a:xfrm>
          <a:prstGeom prst="rect">
            <a:avLst/>
          </a:prstGeom>
          <a:solidFill>
            <a:srgbClr val="5BAD82"/>
          </a:solidFill>
          <a:ln w="9525" cap="flat" cmpd="sng" algn="ctr">
            <a:solidFill>
              <a:srgbClr val="5BAD8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algn="ctr" defTabSz="889000" fontAlgn="base"/>
            <a:endParaRPr lang="en-US" sz="1200" dirty="0">
              <a:solidFill>
                <a:prstClr val="black"/>
              </a:solidFill>
            </a:endParaRPr>
          </a:p>
        </p:txBody>
      </p:sp>
      <p:sp>
        <p:nvSpPr>
          <p:cNvPr id="85" name="Right Triangle 84"/>
          <p:cNvSpPr/>
          <p:nvPr/>
        </p:nvSpPr>
        <p:spPr bwMode="auto">
          <a:xfrm flipH="1">
            <a:off x="1133790" y="3739828"/>
            <a:ext cx="2991618" cy="2647847"/>
          </a:xfrm>
          <a:prstGeom prst="rtTriangle">
            <a:avLst/>
          </a:prstGeom>
          <a:solidFill>
            <a:srgbClr val="5BAD82"/>
          </a:solidFill>
          <a:ln w="9525" cap="flat" cmpd="sng" algn="ctr">
            <a:solidFill>
              <a:srgbClr val="5BAD82"/>
            </a:solidFill>
            <a:prstDash val="solid"/>
            <a:round/>
            <a:headEnd type="none" w="med" len="med"/>
            <a:tailEnd type="none" w="med" len="med"/>
          </a:ln>
          <a:effectLst/>
        </p:spPr>
        <p:txBody>
          <a:bodyPr vert="horz" wrap="square" lIns="0" tIns="45711" rIns="0" bIns="45711" numCol="1" rtlCol="0" anchor="ctr" anchorCtr="0" compatLnSpc="1">
            <a:prstTxWarp prst="textNoShape">
              <a:avLst/>
            </a:prstTxWarp>
            <a:noAutofit/>
          </a:bodyPr>
          <a:lstStyle/>
          <a:p>
            <a:pPr algn="ctr" fontAlgn="base"/>
            <a:endParaRPr lang="en-US" sz="1050" b="1" dirty="0">
              <a:solidFill>
                <a:prstClr val="white"/>
              </a:solidFill>
            </a:endParaRPr>
          </a:p>
        </p:txBody>
      </p:sp>
      <p:sp>
        <p:nvSpPr>
          <p:cNvPr id="86" name="Oval 9"/>
          <p:cNvSpPr>
            <a:spLocks noChangeArrowheads="1"/>
          </p:cNvSpPr>
          <p:nvPr>
            <p:custDataLst>
              <p:tags r:id="rId3"/>
            </p:custDataLst>
          </p:nvPr>
        </p:nvSpPr>
        <p:spPr bwMode="gray">
          <a:xfrm flipH="1">
            <a:off x="1601574" y="1740128"/>
            <a:ext cx="3636480" cy="3939520"/>
          </a:xfrm>
          <a:prstGeom prst="ellipse">
            <a:avLst/>
          </a:prstGeom>
          <a:solidFill>
            <a:srgbClr val="FBFBFB"/>
          </a:solidFill>
          <a:ln w="9525">
            <a:noFill/>
            <a:round/>
            <a:headEnd/>
            <a:tailEnd/>
          </a:ln>
        </p:spPr>
        <p:txBody>
          <a:bodyPr wrap="none" lIns="97740" tIns="48870" rIns="97740" bIns="48870" anchor="ctr"/>
          <a:lstStyle/>
          <a:p>
            <a:pPr defTabSz="977900"/>
            <a:endParaRPr lang="ru-RU" sz="1300">
              <a:solidFill>
                <a:srgbClr val="000000"/>
              </a:solidFill>
            </a:endParaRPr>
          </a:p>
        </p:txBody>
      </p:sp>
      <p:sp>
        <p:nvSpPr>
          <p:cNvPr id="89" name="Rounded Rectangle 88"/>
          <p:cNvSpPr/>
          <p:nvPr/>
        </p:nvSpPr>
        <p:spPr bwMode="auto">
          <a:xfrm>
            <a:off x="1229989" y="1215798"/>
            <a:ext cx="578794" cy="240886"/>
          </a:xfrm>
          <a:prstGeom prst="roundRect">
            <a:avLst/>
          </a:prstGeom>
          <a:solidFill>
            <a:schemeClr val="bg1"/>
          </a:solidFill>
          <a:ln w="9525" cap="flat" cmpd="sng" algn="ctr">
            <a:solidFill>
              <a:schemeClr val="bg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algn="ctr" defTabSz="889000" fontAlgn="base"/>
            <a:r>
              <a:rPr lang="ru-RU" sz="1200" b="1">
                <a:solidFill>
                  <a:prstClr val="black"/>
                </a:solidFill>
              </a:rPr>
              <a:t>208</a:t>
            </a:r>
            <a:endParaRPr lang="en-US" sz="1200" b="1" dirty="0">
              <a:solidFill>
                <a:prstClr val="black"/>
              </a:solidFill>
            </a:endParaRPr>
          </a:p>
        </p:txBody>
      </p:sp>
      <p:sp>
        <p:nvSpPr>
          <p:cNvPr id="90" name="Rounded Rectangle 89"/>
          <p:cNvSpPr/>
          <p:nvPr/>
        </p:nvSpPr>
        <p:spPr bwMode="auto">
          <a:xfrm>
            <a:off x="5765545" y="1544007"/>
            <a:ext cx="578794" cy="240886"/>
          </a:xfrm>
          <a:prstGeom prst="roundRect">
            <a:avLst/>
          </a:prstGeom>
          <a:solidFill>
            <a:schemeClr val="bg1"/>
          </a:solidFill>
          <a:ln w="9525" cap="flat" cmpd="sng" algn="ctr">
            <a:solidFill>
              <a:schemeClr val="bg2"/>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algn="ctr" defTabSz="889000" fontAlgn="base"/>
            <a:r>
              <a:rPr lang="ru-RU" sz="1200" b="1">
                <a:solidFill>
                  <a:prstClr val="black"/>
                </a:solidFill>
              </a:rPr>
              <a:t>16</a:t>
            </a:r>
            <a:endParaRPr lang="en-US" sz="1200" b="1" dirty="0">
              <a:solidFill>
                <a:prstClr val="black"/>
              </a:solidFill>
            </a:endParaRPr>
          </a:p>
        </p:txBody>
      </p:sp>
      <p:graphicFrame>
        <p:nvGraphicFramePr>
          <p:cNvPr id="91" name="chart_pie_1perpage"/>
          <p:cNvGraphicFramePr/>
          <p:nvPr/>
        </p:nvGraphicFramePr>
        <p:xfrm>
          <a:off x="1580665" y="1692067"/>
          <a:ext cx="3717772" cy="4027586"/>
        </p:xfrm>
        <a:graphic>
          <a:graphicData uri="http://schemas.openxmlformats.org/drawingml/2006/chart">
            <c:chart xmlns:c="http://schemas.openxmlformats.org/drawingml/2006/chart" xmlns:r="http://schemas.openxmlformats.org/officeDocument/2006/relationships" r:id="rId12"/>
          </a:graphicData>
        </a:graphic>
      </p:graphicFrame>
      <p:sp>
        <p:nvSpPr>
          <p:cNvPr id="93" name="Rectangle 12"/>
          <p:cNvSpPr>
            <a:spLocks noChangeArrowheads="1"/>
          </p:cNvSpPr>
          <p:nvPr>
            <p:custDataLst>
              <p:tags r:id="rId4"/>
            </p:custDataLst>
          </p:nvPr>
        </p:nvSpPr>
        <p:spPr bwMode="gray">
          <a:xfrm>
            <a:off x="5236949" y="1106157"/>
            <a:ext cx="1163886" cy="492443"/>
          </a:xfrm>
          <a:prstGeom prst="rect">
            <a:avLst/>
          </a:prstGeom>
          <a:noFill/>
          <a:ln w="9525">
            <a:noFill/>
            <a:miter lim="800000"/>
            <a:headEnd/>
            <a:tailEnd/>
          </a:ln>
        </p:spPr>
        <p:txBody>
          <a:bodyPr lIns="91440" tIns="91440" rIns="91440" bIns="91440">
            <a:spAutoFit/>
          </a:bodyPr>
          <a:lstStyle/>
          <a:p>
            <a:pPr algn="r" defTabSz="895350">
              <a:spcBef>
                <a:spcPct val="20000"/>
              </a:spcBef>
            </a:pPr>
            <a:r>
              <a:rPr lang="ru-RU" sz="1000" b="1" dirty="0">
                <a:solidFill>
                  <a:prstClr val="white"/>
                </a:solidFill>
              </a:rPr>
              <a:t>Подготовка межевого плана</a:t>
            </a:r>
          </a:p>
        </p:txBody>
      </p:sp>
      <p:sp>
        <p:nvSpPr>
          <p:cNvPr id="94" name="Rectangle 12"/>
          <p:cNvSpPr>
            <a:spLocks noChangeArrowheads="1"/>
          </p:cNvSpPr>
          <p:nvPr>
            <p:custDataLst>
              <p:tags r:id="rId5"/>
            </p:custDataLst>
          </p:nvPr>
        </p:nvSpPr>
        <p:spPr bwMode="gray">
          <a:xfrm>
            <a:off x="438792" y="1106156"/>
            <a:ext cx="2194505" cy="523220"/>
          </a:xfrm>
          <a:prstGeom prst="rect">
            <a:avLst/>
          </a:prstGeom>
          <a:noFill/>
          <a:ln w="9525">
            <a:noFill/>
            <a:miter lim="800000"/>
            <a:headEnd/>
            <a:tailEnd/>
          </a:ln>
        </p:spPr>
        <p:txBody>
          <a:bodyPr wrap="square" lIns="91440" tIns="91440" rIns="91440" bIns="91440">
            <a:spAutoFit/>
          </a:bodyPr>
          <a:lstStyle/>
          <a:p>
            <a:pPr defTabSz="895350">
              <a:spcBef>
                <a:spcPct val="20000"/>
              </a:spcBef>
            </a:pPr>
            <a:r>
              <a:rPr lang="ru-RU" sz="1000" b="1" dirty="0">
                <a:solidFill>
                  <a:prstClr val="white"/>
                </a:solidFill>
              </a:rPr>
              <a:t>Анализ </a:t>
            </a:r>
            <a:endParaRPr lang="en-US" sz="1000" b="1" dirty="0">
              <a:solidFill>
                <a:prstClr val="white"/>
              </a:solidFill>
            </a:endParaRPr>
          </a:p>
          <a:p>
            <a:pPr defTabSz="895350">
              <a:spcBef>
                <a:spcPct val="20000"/>
              </a:spcBef>
            </a:pPr>
            <a:r>
              <a:rPr lang="ru-RU" sz="1000" b="1" dirty="0">
                <a:solidFill>
                  <a:prstClr val="white"/>
                </a:solidFill>
              </a:rPr>
              <a:t>территории</a:t>
            </a:r>
          </a:p>
        </p:txBody>
      </p:sp>
      <p:sp>
        <p:nvSpPr>
          <p:cNvPr id="95" name="Rectangle 12"/>
          <p:cNvSpPr>
            <a:spLocks noChangeArrowheads="1"/>
          </p:cNvSpPr>
          <p:nvPr>
            <p:custDataLst>
              <p:tags r:id="rId6"/>
            </p:custDataLst>
          </p:nvPr>
        </p:nvSpPr>
        <p:spPr bwMode="gray">
          <a:xfrm>
            <a:off x="1295659" y="6115074"/>
            <a:ext cx="4265857" cy="338554"/>
          </a:xfrm>
          <a:prstGeom prst="rect">
            <a:avLst/>
          </a:prstGeom>
          <a:noFill/>
          <a:ln w="9525">
            <a:noFill/>
            <a:miter lim="800000"/>
            <a:headEnd/>
            <a:tailEnd/>
          </a:ln>
        </p:spPr>
        <p:txBody>
          <a:bodyPr wrap="square" lIns="91440" tIns="91440" rIns="91440" bIns="91440">
            <a:spAutoFit/>
          </a:bodyPr>
          <a:lstStyle/>
          <a:p>
            <a:pPr algn="r" defTabSz="895350">
              <a:spcBef>
                <a:spcPct val="20000"/>
              </a:spcBef>
            </a:pPr>
            <a:r>
              <a:rPr lang="ru-RU" sz="1000" b="1" dirty="0">
                <a:solidFill>
                  <a:prstClr val="white"/>
                </a:solidFill>
              </a:rPr>
              <a:t>Постановка земельного участка</a:t>
            </a:r>
            <a:r>
              <a:rPr lang="en-US" sz="1000" b="1" dirty="0">
                <a:solidFill>
                  <a:prstClr val="white"/>
                </a:solidFill>
              </a:rPr>
              <a:t> </a:t>
            </a:r>
            <a:r>
              <a:rPr lang="ru-RU" sz="1000" b="1" dirty="0">
                <a:solidFill>
                  <a:prstClr val="white"/>
                </a:solidFill>
              </a:rPr>
              <a:t>на кадастровый учет</a:t>
            </a:r>
          </a:p>
        </p:txBody>
      </p:sp>
      <p:grpSp>
        <p:nvGrpSpPr>
          <p:cNvPr id="3" name="Group 77"/>
          <p:cNvGrpSpPr/>
          <p:nvPr/>
        </p:nvGrpSpPr>
        <p:grpSpPr>
          <a:xfrm>
            <a:off x="6495847" y="6029714"/>
            <a:ext cx="2134846" cy="323176"/>
            <a:chOff x="7026662" y="5719654"/>
            <a:chExt cx="2312750" cy="323176"/>
          </a:xfrm>
        </p:grpSpPr>
        <p:sp>
          <p:nvSpPr>
            <p:cNvPr id="79" name="Line 87"/>
            <p:cNvSpPr>
              <a:spLocks noChangeShapeType="1"/>
            </p:cNvSpPr>
            <p:nvPr>
              <p:custDataLst>
                <p:tags r:id="rId8"/>
              </p:custDataLst>
            </p:nvPr>
          </p:nvSpPr>
          <p:spPr bwMode="auto">
            <a:xfrm>
              <a:off x="7026662" y="5879696"/>
              <a:ext cx="310505" cy="0"/>
            </a:xfrm>
            <a:prstGeom prst="line">
              <a:avLst/>
            </a:prstGeom>
            <a:noFill/>
            <a:ln w="19050">
              <a:solidFill>
                <a:srgbClr val="92D050"/>
              </a:solidFill>
              <a:round/>
              <a:headEnd/>
              <a:tailEnd/>
            </a:ln>
          </p:spPr>
          <p:txBody>
            <a:bodyPr wrap="none" tIns="91440" bIns="91440" anchor="ctr"/>
            <a:lstStyle/>
            <a:p>
              <a:endParaRPr lang="ru-RU">
                <a:solidFill>
                  <a:prstClr val="black"/>
                </a:solidFill>
              </a:endParaRPr>
            </a:p>
          </p:txBody>
        </p:sp>
        <p:sp>
          <p:nvSpPr>
            <p:cNvPr id="80" name="Rounded Rectangle 79"/>
            <p:cNvSpPr/>
            <p:nvPr/>
          </p:nvSpPr>
          <p:spPr bwMode="auto">
            <a:xfrm>
              <a:off x="7395900" y="5719654"/>
              <a:ext cx="1943512" cy="323176"/>
            </a:xfrm>
            <a:prstGeom prst="round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45720" tIns="45720" rIns="45720" bIns="45720" numCol="1" rtlCol="0" anchor="ctr" anchorCtr="0" compatLnSpc="1">
              <a:prstTxWarp prst="textNoShape">
                <a:avLst/>
              </a:prstTxWarp>
              <a:noAutofit/>
            </a:bodyPr>
            <a:lstStyle/>
            <a:p>
              <a:pPr defTabSz="889000" fontAlgn="base"/>
              <a:r>
                <a:rPr lang="ru-RU" sz="900" dirty="0">
                  <a:solidFill>
                    <a:prstClr val="black"/>
                  </a:solidFill>
                </a:rPr>
                <a:t>Профиль целевой модели</a:t>
              </a:r>
              <a:endParaRPr lang="en-US" sz="900" dirty="0">
                <a:solidFill>
                  <a:prstClr val="black"/>
                </a:solidFill>
              </a:endParaRPr>
            </a:p>
          </p:txBody>
        </p:sp>
      </p:grpSp>
      <p:sp>
        <p:nvSpPr>
          <p:cNvPr id="72" name="Line 87"/>
          <p:cNvSpPr>
            <a:spLocks noChangeShapeType="1"/>
          </p:cNvSpPr>
          <p:nvPr>
            <p:custDataLst>
              <p:tags r:id="rId7"/>
            </p:custDataLst>
          </p:nvPr>
        </p:nvSpPr>
        <p:spPr bwMode="auto">
          <a:xfrm>
            <a:off x="8422403" y="1546389"/>
            <a:ext cx="286620" cy="0"/>
          </a:xfrm>
          <a:prstGeom prst="line">
            <a:avLst/>
          </a:prstGeom>
          <a:noFill/>
          <a:ln w="25400">
            <a:solidFill>
              <a:schemeClr val="tx2"/>
            </a:solidFill>
            <a:round/>
            <a:headEnd/>
            <a:tailEnd/>
          </a:ln>
        </p:spPr>
        <p:txBody>
          <a:bodyPr wrap="none" tIns="91440" bIns="91440" anchor="ctr"/>
          <a:lstStyle/>
          <a:p>
            <a:endParaRPr lang="ru-RU">
              <a:solidFill>
                <a:prstClr val="black"/>
              </a:solidFill>
            </a:endParaRPr>
          </a:p>
        </p:txBody>
      </p:sp>
      <p:sp>
        <p:nvSpPr>
          <p:cNvPr id="54" name="Oval invers 1"/>
          <p:cNvSpPr>
            <a:spLocks noChangeArrowheads="1"/>
          </p:cNvSpPr>
          <p:nvPr/>
        </p:nvSpPr>
        <p:spPr bwMode="gray">
          <a:xfrm>
            <a:off x="442735" y="4747651"/>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1</a:t>
            </a:r>
          </a:p>
        </p:txBody>
      </p:sp>
      <p:sp>
        <p:nvSpPr>
          <p:cNvPr id="56" name="Oval invers 2"/>
          <p:cNvSpPr>
            <a:spLocks noChangeArrowheads="1"/>
          </p:cNvSpPr>
          <p:nvPr/>
        </p:nvSpPr>
        <p:spPr bwMode="gray">
          <a:xfrm>
            <a:off x="438792" y="3726180"/>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2</a:t>
            </a:r>
          </a:p>
        </p:txBody>
      </p:sp>
      <p:sp>
        <p:nvSpPr>
          <p:cNvPr id="57" name="Oval invers 3"/>
          <p:cNvSpPr>
            <a:spLocks noChangeArrowheads="1"/>
          </p:cNvSpPr>
          <p:nvPr/>
        </p:nvSpPr>
        <p:spPr bwMode="gray">
          <a:xfrm>
            <a:off x="454604" y="2270497"/>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3</a:t>
            </a:r>
          </a:p>
        </p:txBody>
      </p:sp>
      <p:sp>
        <p:nvSpPr>
          <p:cNvPr id="74" name="Oval invers 4"/>
          <p:cNvSpPr>
            <a:spLocks noChangeArrowheads="1"/>
          </p:cNvSpPr>
          <p:nvPr/>
        </p:nvSpPr>
        <p:spPr bwMode="gray">
          <a:xfrm>
            <a:off x="889363" y="1629376"/>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4</a:t>
            </a:r>
          </a:p>
        </p:txBody>
      </p:sp>
      <p:sp>
        <p:nvSpPr>
          <p:cNvPr id="75" name="Oval invers 5"/>
          <p:cNvSpPr>
            <a:spLocks noChangeArrowheads="1"/>
          </p:cNvSpPr>
          <p:nvPr/>
        </p:nvSpPr>
        <p:spPr bwMode="gray">
          <a:xfrm>
            <a:off x="2351264" y="1160749"/>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a:solidFill>
                  <a:srgbClr val="345782"/>
                </a:solidFill>
              </a:rPr>
              <a:t>5</a:t>
            </a:r>
          </a:p>
        </p:txBody>
      </p:sp>
      <p:sp>
        <p:nvSpPr>
          <p:cNvPr id="76" name="Oval invers 6"/>
          <p:cNvSpPr>
            <a:spLocks noChangeArrowheads="1"/>
          </p:cNvSpPr>
          <p:nvPr/>
        </p:nvSpPr>
        <p:spPr bwMode="gray">
          <a:xfrm>
            <a:off x="4025715" y="1456684"/>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6</a:t>
            </a:r>
          </a:p>
        </p:txBody>
      </p:sp>
      <p:sp>
        <p:nvSpPr>
          <p:cNvPr id="77" name="Oval invers 7"/>
          <p:cNvSpPr>
            <a:spLocks noChangeArrowheads="1"/>
          </p:cNvSpPr>
          <p:nvPr/>
        </p:nvSpPr>
        <p:spPr bwMode="gray">
          <a:xfrm>
            <a:off x="5078261" y="2698408"/>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7</a:t>
            </a:r>
          </a:p>
        </p:txBody>
      </p:sp>
      <p:sp>
        <p:nvSpPr>
          <p:cNvPr id="78" name="Oval invers 8"/>
          <p:cNvSpPr>
            <a:spLocks noChangeArrowheads="1"/>
          </p:cNvSpPr>
          <p:nvPr/>
        </p:nvSpPr>
        <p:spPr bwMode="gray">
          <a:xfrm>
            <a:off x="5238053" y="3834180"/>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8</a:t>
            </a:r>
          </a:p>
        </p:txBody>
      </p:sp>
      <p:sp>
        <p:nvSpPr>
          <p:cNvPr id="100" name="Oval invers 10"/>
          <p:cNvSpPr>
            <a:spLocks noChangeArrowheads="1"/>
          </p:cNvSpPr>
          <p:nvPr/>
        </p:nvSpPr>
        <p:spPr bwMode="gray">
          <a:xfrm>
            <a:off x="3381910" y="5663696"/>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a:solidFill>
                  <a:srgbClr val="345782"/>
                </a:solidFill>
              </a:rPr>
              <a:t>10</a:t>
            </a:r>
            <a:endParaRPr lang="ru-RU" sz="1000" b="1" dirty="0">
              <a:solidFill>
                <a:srgbClr val="345782"/>
              </a:solidFill>
            </a:endParaRPr>
          </a:p>
        </p:txBody>
      </p:sp>
      <p:sp>
        <p:nvSpPr>
          <p:cNvPr id="101" name="Oval invers 10"/>
          <p:cNvSpPr>
            <a:spLocks noChangeArrowheads="1"/>
          </p:cNvSpPr>
          <p:nvPr/>
        </p:nvSpPr>
        <p:spPr bwMode="gray">
          <a:xfrm>
            <a:off x="1873293" y="5636847"/>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11</a:t>
            </a:r>
          </a:p>
        </p:txBody>
      </p:sp>
      <p:sp>
        <p:nvSpPr>
          <p:cNvPr id="105" name="TextBox 104"/>
          <p:cNvSpPr txBox="1"/>
          <p:nvPr/>
        </p:nvSpPr>
        <p:spPr>
          <a:xfrm>
            <a:off x="1100903" y="1633094"/>
            <a:ext cx="1449747" cy="492443"/>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rPr>
              <a:t>Скорость утверждения Схемы расположения ЗУ</a:t>
            </a:r>
            <a:r>
              <a:rPr lang="ru-RU" sz="800" b="1" baseline="30000" dirty="0">
                <a:solidFill>
                  <a:srgbClr val="000000"/>
                </a:solidFill>
              </a:rPr>
              <a:t>4 </a:t>
            </a:r>
            <a:r>
              <a:rPr lang="ru-RU" sz="800" b="1" dirty="0">
                <a:solidFill>
                  <a:srgbClr val="000000"/>
                </a:solidFill>
              </a:rPr>
              <a:t>на КПТ</a:t>
            </a:r>
            <a:r>
              <a:rPr lang="ru-RU" sz="800" b="1" baseline="30000" dirty="0">
                <a:solidFill>
                  <a:srgbClr val="000000"/>
                </a:solidFill>
              </a:rPr>
              <a:t>5</a:t>
            </a:r>
          </a:p>
          <a:p>
            <a:pPr marL="288925" lvl="1" indent="-174625" defTabSz="769938">
              <a:buClr>
                <a:srgbClr val="345782"/>
              </a:buClr>
              <a:buSzPct val="100000"/>
              <a:buFont typeface="Arial"/>
              <a:buChar char="•"/>
            </a:pPr>
            <a:r>
              <a:rPr lang="ru-RU" sz="800" dirty="0">
                <a:solidFill>
                  <a:srgbClr val="000000"/>
                </a:solidFill>
              </a:rPr>
              <a:t>Предельный срок утверждения Схемы</a:t>
            </a:r>
          </a:p>
        </p:txBody>
      </p:sp>
      <p:sp>
        <p:nvSpPr>
          <p:cNvPr id="107" name="TextBox 106"/>
          <p:cNvSpPr txBox="1"/>
          <p:nvPr/>
        </p:nvSpPr>
        <p:spPr>
          <a:xfrm>
            <a:off x="2588289" y="1155414"/>
            <a:ext cx="1149058" cy="615553"/>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rPr>
              <a:t>Скорость присвоения адреса </a:t>
            </a:r>
            <a:r>
              <a:rPr lang="ru-RU" sz="800" b="1" dirty="0" err="1">
                <a:solidFill>
                  <a:srgbClr val="000000"/>
                </a:solidFill>
              </a:rPr>
              <a:t>ЗУ</a:t>
            </a:r>
            <a:endParaRPr lang="ru-RU" sz="800" b="1" dirty="0">
              <a:solidFill>
                <a:srgbClr val="000000"/>
              </a:solidFill>
            </a:endParaRPr>
          </a:p>
          <a:p>
            <a:pPr marL="288925" lvl="1" indent="-174625" defTabSz="769938">
              <a:buClr>
                <a:srgbClr val="345782"/>
              </a:buClr>
              <a:buSzPct val="100000"/>
              <a:buFont typeface="Arial"/>
              <a:buChar char="•"/>
            </a:pPr>
            <a:r>
              <a:rPr lang="ru-RU" sz="800" dirty="0">
                <a:solidFill>
                  <a:srgbClr val="000000"/>
                </a:solidFill>
              </a:rPr>
              <a:t>Предельный срок присвоения адреса </a:t>
            </a:r>
            <a:r>
              <a:rPr lang="ru-RU" sz="800" dirty="0" err="1">
                <a:solidFill>
                  <a:srgbClr val="000000"/>
                </a:solidFill>
              </a:rPr>
              <a:t>ЗУ</a:t>
            </a:r>
            <a:endParaRPr lang="ru-RU" sz="800" dirty="0">
              <a:solidFill>
                <a:srgbClr val="000000"/>
              </a:solidFill>
            </a:endParaRPr>
          </a:p>
        </p:txBody>
      </p:sp>
      <p:sp>
        <p:nvSpPr>
          <p:cNvPr id="109" name="TextBox 108"/>
          <p:cNvSpPr txBox="1"/>
          <p:nvPr/>
        </p:nvSpPr>
        <p:spPr>
          <a:xfrm>
            <a:off x="3581295" y="5665131"/>
            <a:ext cx="2763046" cy="246221"/>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rPr>
              <a:t>Система </a:t>
            </a:r>
            <a:r>
              <a:rPr lang="ru-RU" sz="800" b="1" dirty="0" err="1">
                <a:solidFill>
                  <a:srgbClr val="000000"/>
                </a:solidFill>
              </a:rPr>
              <a:t>межвед.электронного</a:t>
            </a:r>
            <a:r>
              <a:rPr lang="ru-RU" sz="800" b="1" dirty="0">
                <a:solidFill>
                  <a:srgbClr val="000000"/>
                </a:solidFill>
              </a:rPr>
              <a:t> взаимодействия</a:t>
            </a:r>
          </a:p>
          <a:p>
            <a:pPr marL="288925" lvl="1" indent="-174625" defTabSz="769938">
              <a:buClr>
                <a:srgbClr val="345782"/>
              </a:buClr>
              <a:buSzPct val="100000"/>
              <a:buFont typeface="Arial"/>
              <a:buChar char="•"/>
            </a:pPr>
            <a:r>
              <a:rPr lang="ru-RU" sz="800" dirty="0">
                <a:solidFill>
                  <a:srgbClr val="000000"/>
                </a:solidFill>
              </a:rPr>
              <a:t>Доля ответов на запросы ФКП</a:t>
            </a:r>
            <a:r>
              <a:rPr lang="ru-RU" sz="800" baseline="30000" dirty="0">
                <a:solidFill>
                  <a:srgbClr val="000000"/>
                </a:solidFill>
              </a:rPr>
              <a:t>6</a:t>
            </a:r>
            <a:r>
              <a:rPr lang="ru-RU" sz="800" dirty="0">
                <a:solidFill>
                  <a:srgbClr val="000000"/>
                </a:solidFill>
              </a:rPr>
              <a:t>, полученных в </a:t>
            </a:r>
            <a:r>
              <a:rPr lang="ru-RU" sz="800" dirty="0" err="1">
                <a:solidFill>
                  <a:srgbClr val="000000"/>
                </a:solidFill>
              </a:rPr>
              <a:t>эл.виде</a:t>
            </a:r>
            <a:endParaRPr lang="en-US" sz="800" dirty="0">
              <a:solidFill>
                <a:srgbClr val="000000"/>
              </a:solidFill>
            </a:endParaRPr>
          </a:p>
        </p:txBody>
      </p:sp>
      <p:sp>
        <p:nvSpPr>
          <p:cNvPr id="110" name="TextBox 109"/>
          <p:cNvSpPr txBox="1"/>
          <p:nvPr/>
        </p:nvSpPr>
        <p:spPr>
          <a:xfrm>
            <a:off x="661751" y="4779273"/>
            <a:ext cx="1540319" cy="615553"/>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latin typeface="Arial"/>
              </a:rPr>
              <a:t>Наличие документов территориального планирования</a:t>
            </a:r>
            <a:endParaRPr lang="en-US" sz="800" b="1" dirty="0">
              <a:solidFill>
                <a:srgbClr val="000000"/>
              </a:solidFill>
              <a:latin typeface="Arial"/>
            </a:endParaRPr>
          </a:p>
          <a:p>
            <a:pPr marL="288925" lvl="1" indent="-174625" defTabSz="769938">
              <a:buClr>
                <a:srgbClr val="345782"/>
              </a:buClr>
              <a:buSzPct val="100000"/>
              <a:buFont typeface="Arial"/>
              <a:buChar char="•"/>
            </a:pPr>
            <a:r>
              <a:rPr lang="ru-RU" sz="800" dirty="0">
                <a:solidFill>
                  <a:srgbClr val="000000"/>
                </a:solidFill>
              </a:rPr>
              <a:t>Доля МО с утвержденными генеральными планами</a:t>
            </a:r>
          </a:p>
        </p:txBody>
      </p:sp>
      <p:sp>
        <p:nvSpPr>
          <p:cNvPr id="111" name="TextBox 110"/>
          <p:cNvSpPr txBox="1"/>
          <p:nvPr/>
        </p:nvSpPr>
        <p:spPr>
          <a:xfrm>
            <a:off x="4304397" y="1477116"/>
            <a:ext cx="1461148" cy="615553"/>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rPr>
              <a:t>Скорость подготовки межевого плана</a:t>
            </a:r>
          </a:p>
          <a:p>
            <a:pPr marL="288925" lvl="1" indent="-174625" defTabSz="769938">
              <a:buClr>
                <a:srgbClr val="345782"/>
              </a:buClr>
              <a:buSzPct val="100000"/>
              <a:buFont typeface="Arial"/>
              <a:buChar char="•"/>
            </a:pPr>
            <a:r>
              <a:rPr lang="ru-RU" sz="800" dirty="0">
                <a:solidFill>
                  <a:srgbClr val="000000"/>
                </a:solidFill>
              </a:rPr>
              <a:t>Предельный срок подготовки межевого плана</a:t>
            </a:r>
            <a:endParaRPr lang="ru-RU" sz="800" dirty="0">
              <a:solidFill>
                <a:srgbClr val="000000"/>
              </a:solidFill>
              <a:latin typeface="Arial"/>
            </a:endParaRPr>
          </a:p>
        </p:txBody>
      </p:sp>
      <p:sp>
        <p:nvSpPr>
          <p:cNvPr id="112" name="TextBox 111"/>
          <p:cNvSpPr txBox="1"/>
          <p:nvPr/>
        </p:nvSpPr>
        <p:spPr>
          <a:xfrm>
            <a:off x="5295735" y="2750305"/>
            <a:ext cx="1146842" cy="861774"/>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rPr>
              <a:t>Профессионализм  участников рынка кадастрового учета</a:t>
            </a:r>
          </a:p>
          <a:p>
            <a:pPr marL="265113" lvl="1" indent="96838" defTabSz="769938">
              <a:buClr>
                <a:srgbClr val="345782"/>
              </a:buClr>
              <a:buSzPct val="100000"/>
              <a:buFont typeface="Arial"/>
              <a:buChar char="•"/>
              <a:tabLst>
                <a:tab pos="265113" algn="l"/>
              </a:tabLst>
            </a:pPr>
            <a:r>
              <a:rPr lang="ru-RU" sz="800" dirty="0">
                <a:solidFill>
                  <a:srgbClr val="000000"/>
                </a:solidFill>
              </a:rPr>
              <a:t>Доля приостановок в общем количестве заявлений</a:t>
            </a:r>
          </a:p>
        </p:txBody>
      </p:sp>
      <p:sp>
        <p:nvSpPr>
          <p:cNvPr id="113" name="TextBox 112"/>
          <p:cNvSpPr txBox="1"/>
          <p:nvPr/>
        </p:nvSpPr>
        <p:spPr>
          <a:xfrm>
            <a:off x="5448379" y="3860647"/>
            <a:ext cx="895961" cy="861774"/>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rPr>
              <a:t>Учет </a:t>
            </a:r>
            <a:r>
              <a:rPr lang="ru-RU" sz="800" b="1" dirty="0" err="1">
                <a:solidFill>
                  <a:srgbClr val="000000"/>
                </a:solidFill>
              </a:rPr>
              <a:t>согласован-ных</a:t>
            </a:r>
            <a:r>
              <a:rPr lang="ru-RU" sz="800" b="1" dirty="0">
                <a:solidFill>
                  <a:srgbClr val="000000"/>
                </a:solidFill>
              </a:rPr>
              <a:t> границ</a:t>
            </a:r>
          </a:p>
          <a:p>
            <a:pPr marL="288925" lvl="1" indent="-174625" defTabSz="769938">
              <a:buClr>
                <a:srgbClr val="345782"/>
              </a:buClr>
              <a:buSzPct val="100000"/>
              <a:buFont typeface="Arial"/>
              <a:buChar char="•"/>
            </a:pPr>
            <a:r>
              <a:rPr lang="ru-RU" sz="800" dirty="0">
                <a:solidFill>
                  <a:srgbClr val="000000"/>
                </a:solidFill>
              </a:rPr>
              <a:t>Доля участков с </a:t>
            </a:r>
            <a:r>
              <a:rPr lang="ru-RU" sz="800" dirty="0" err="1">
                <a:solidFill>
                  <a:srgbClr val="000000"/>
                </a:solidFill>
              </a:rPr>
              <a:t>уточнен-ными</a:t>
            </a:r>
            <a:r>
              <a:rPr lang="ru-RU" sz="800" dirty="0">
                <a:solidFill>
                  <a:srgbClr val="000000"/>
                </a:solidFill>
              </a:rPr>
              <a:t> границами</a:t>
            </a:r>
          </a:p>
        </p:txBody>
      </p:sp>
      <p:sp>
        <p:nvSpPr>
          <p:cNvPr id="114" name="TextBox 113"/>
          <p:cNvSpPr txBox="1"/>
          <p:nvPr/>
        </p:nvSpPr>
        <p:spPr>
          <a:xfrm>
            <a:off x="2134979" y="5662578"/>
            <a:ext cx="1246931" cy="738664"/>
          </a:xfrm>
          <a:prstGeom prst="rect">
            <a:avLst/>
          </a:prstGeom>
        </p:spPr>
        <p:txBody>
          <a:bodyPr wrap="square" lIns="0" tIns="0" rIns="0" bIns="0" rtlCol="0">
            <a:spAutoFit/>
          </a:bodyPr>
          <a:lstStyle/>
          <a:p>
            <a:pPr defTabSz="769938">
              <a:buClr>
                <a:srgbClr val="345782"/>
              </a:buClr>
              <a:buSzPct val="100000"/>
            </a:pPr>
            <a:r>
              <a:rPr lang="ru-RU" sz="800" b="1" dirty="0">
                <a:solidFill>
                  <a:prstClr val="black"/>
                </a:solidFill>
              </a:rPr>
              <a:t>Уровень предоставления услуги через </a:t>
            </a:r>
            <a:r>
              <a:rPr lang="ru-RU" sz="800" b="1" dirty="0" err="1">
                <a:solidFill>
                  <a:prstClr val="black"/>
                </a:solidFill>
              </a:rPr>
              <a:t>МФЦ</a:t>
            </a:r>
            <a:endParaRPr lang="ru-RU" sz="800" b="1" dirty="0">
              <a:solidFill>
                <a:srgbClr val="000000"/>
              </a:solidFill>
            </a:endParaRPr>
          </a:p>
          <a:p>
            <a:pPr marL="288925" lvl="1" indent="-174625" defTabSz="769938">
              <a:buClr>
                <a:srgbClr val="345782"/>
              </a:buClr>
              <a:buSzPct val="100000"/>
              <a:buFont typeface="Arial"/>
              <a:buChar char="•"/>
            </a:pPr>
            <a:r>
              <a:rPr lang="ru-RU" sz="800" dirty="0">
                <a:solidFill>
                  <a:srgbClr val="000000"/>
                </a:solidFill>
              </a:rPr>
              <a:t>Доля заявлений о постановке на </a:t>
            </a:r>
            <a:r>
              <a:rPr lang="ru-RU" sz="800" dirty="0" err="1">
                <a:solidFill>
                  <a:srgbClr val="000000"/>
                </a:solidFill>
              </a:rPr>
              <a:t>КУ</a:t>
            </a:r>
            <a:r>
              <a:rPr lang="ru-RU" sz="800" dirty="0">
                <a:solidFill>
                  <a:srgbClr val="000000"/>
                </a:solidFill>
              </a:rPr>
              <a:t>, поданных  через МФЦ</a:t>
            </a:r>
          </a:p>
        </p:txBody>
      </p:sp>
      <p:sp>
        <p:nvSpPr>
          <p:cNvPr id="115" name="TextBox 114"/>
          <p:cNvSpPr txBox="1"/>
          <p:nvPr/>
        </p:nvSpPr>
        <p:spPr>
          <a:xfrm>
            <a:off x="650907" y="3739827"/>
            <a:ext cx="999742" cy="861774"/>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latin typeface="Arial"/>
              </a:rPr>
              <a:t>Учет земли с </a:t>
            </a:r>
            <a:r>
              <a:rPr lang="ru-RU" sz="800" b="1" dirty="0" err="1">
                <a:solidFill>
                  <a:srgbClr val="000000"/>
                </a:solidFill>
                <a:latin typeface="Arial"/>
              </a:rPr>
              <a:t>уточ-ненной</a:t>
            </a:r>
            <a:r>
              <a:rPr lang="ru-RU" sz="800" b="1" dirty="0">
                <a:solidFill>
                  <a:srgbClr val="000000"/>
                </a:solidFill>
                <a:latin typeface="Arial"/>
              </a:rPr>
              <a:t> площадью в </a:t>
            </a:r>
            <a:r>
              <a:rPr lang="ru-RU" sz="800" b="1" dirty="0" err="1">
                <a:solidFill>
                  <a:srgbClr val="000000"/>
                </a:solidFill>
                <a:latin typeface="Arial"/>
              </a:rPr>
              <a:t>ГКН</a:t>
            </a:r>
            <a:r>
              <a:rPr lang="ru-RU" sz="800" b="1" dirty="0">
                <a:solidFill>
                  <a:srgbClr val="000000"/>
                </a:solidFill>
                <a:latin typeface="Arial"/>
              </a:rPr>
              <a:t>:</a:t>
            </a:r>
            <a:endParaRPr lang="en-US" sz="800" b="1" dirty="0">
              <a:solidFill>
                <a:srgbClr val="000000"/>
              </a:solidFill>
              <a:latin typeface="Arial"/>
            </a:endParaRPr>
          </a:p>
          <a:p>
            <a:pPr marL="288925" lvl="1" indent="-174625" defTabSz="769938">
              <a:buClr>
                <a:srgbClr val="345782"/>
              </a:buClr>
              <a:buSzPct val="100000"/>
              <a:buFont typeface="Arial"/>
              <a:buChar char="•"/>
            </a:pPr>
            <a:r>
              <a:rPr lang="ru-RU" sz="800" dirty="0">
                <a:solidFill>
                  <a:srgbClr val="000000"/>
                </a:solidFill>
              </a:rPr>
              <a:t>Доля земли </a:t>
            </a:r>
            <a:r>
              <a:rPr lang="en-US" sz="800" dirty="0">
                <a:solidFill>
                  <a:srgbClr val="000000"/>
                </a:solidFill>
              </a:rPr>
              <a:t>c </a:t>
            </a:r>
            <a:r>
              <a:rPr lang="ru-RU" sz="800" dirty="0">
                <a:solidFill>
                  <a:srgbClr val="000000"/>
                </a:solidFill>
              </a:rPr>
              <a:t>уточненной площадью в </a:t>
            </a:r>
            <a:r>
              <a:rPr lang="ru-RU" sz="800" dirty="0" err="1">
                <a:solidFill>
                  <a:srgbClr val="000000"/>
                </a:solidFill>
              </a:rPr>
              <a:t>ГКН</a:t>
            </a:r>
            <a:endParaRPr lang="ru-RU" sz="800" dirty="0">
              <a:solidFill>
                <a:srgbClr val="000000"/>
              </a:solidFill>
            </a:endParaRPr>
          </a:p>
        </p:txBody>
      </p:sp>
      <p:sp>
        <p:nvSpPr>
          <p:cNvPr id="116" name="TextBox 115"/>
          <p:cNvSpPr txBox="1"/>
          <p:nvPr/>
        </p:nvSpPr>
        <p:spPr>
          <a:xfrm>
            <a:off x="5019371" y="4898183"/>
            <a:ext cx="1423206" cy="738664"/>
          </a:xfrm>
          <a:prstGeom prst="rect">
            <a:avLst/>
          </a:prstGeom>
        </p:spPr>
        <p:txBody>
          <a:bodyPr wrap="square" lIns="0" tIns="0" rIns="0" bIns="0" rtlCol="0">
            <a:spAutoFit/>
          </a:bodyPr>
          <a:lstStyle/>
          <a:p>
            <a:pPr defTabSz="769938">
              <a:buClr>
                <a:srgbClr val="345782"/>
              </a:buClr>
              <a:buSzPct val="100000"/>
            </a:pPr>
            <a:r>
              <a:rPr lang="ru-RU" sz="800" b="1" dirty="0">
                <a:solidFill>
                  <a:prstClr val="black"/>
                </a:solidFill>
              </a:rPr>
              <a:t>Уровень проникновения электронной услуги по постановке на </a:t>
            </a:r>
            <a:r>
              <a:rPr lang="ru-RU" sz="800" b="1" dirty="0" err="1">
                <a:solidFill>
                  <a:prstClr val="black"/>
                </a:solidFill>
              </a:rPr>
              <a:t>КУ</a:t>
            </a:r>
            <a:endParaRPr lang="ru-RU" sz="800" b="1" dirty="0">
              <a:solidFill>
                <a:srgbClr val="000000"/>
              </a:solidFill>
            </a:endParaRPr>
          </a:p>
          <a:p>
            <a:pPr marL="174625" lvl="1" indent="-174625" defTabSz="769938">
              <a:buClr>
                <a:srgbClr val="345782"/>
              </a:buClr>
              <a:buSzPct val="100000"/>
              <a:buFont typeface="Arial"/>
              <a:buChar char="•"/>
            </a:pPr>
            <a:r>
              <a:rPr lang="ru-RU" sz="800" dirty="0">
                <a:solidFill>
                  <a:srgbClr val="000000"/>
                </a:solidFill>
              </a:rPr>
              <a:t>Доля заявлений о постановке на </a:t>
            </a:r>
            <a:r>
              <a:rPr lang="ru-RU" sz="800" dirty="0" err="1">
                <a:solidFill>
                  <a:srgbClr val="000000"/>
                </a:solidFill>
              </a:rPr>
              <a:t>КУ</a:t>
            </a:r>
            <a:r>
              <a:rPr lang="ru-RU" sz="800" dirty="0">
                <a:solidFill>
                  <a:srgbClr val="000000"/>
                </a:solidFill>
              </a:rPr>
              <a:t>, поданных в электронном виде</a:t>
            </a:r>
          </a:p>
        </p:txBody>
      </p:sp>
      <p:sp>
        <p:nvSpPr>
          <p:cNvPr id="117" name="TextBox 116"/>
          <p:cNvSpPr txBox="1"/>
          <p:nvPr/>
        </p:nvSpPr>
        <p:spPr>
          <a:xfrm>
            <a:off x="660604" y="2338849"/>
            <a:ext cx="1196115" cy="984885"/>
          </a:xfrm>
          <a:prstGeom prst="rect">
            <a:avLst/>
          </a:prstGeom>
        </p:spPr>
        <p:txBody>
          <a:bodyPr wrap="square" lIns="0" tIns="0" rIns="0" bIns="0" rtlCol="0">
            <a:spAutoFit/>
          </a:bodyPr>
          <a:lstStyle/>
          <a:p>
            <a:pPr defTabSz="769938">
              <a:buClr>
                <a:srgbClr val="345782"/>
              </a:buClr>
              <a:buSzPct val="100000"/>
              <a:buFont typeface=""/>
              <a:buNone/>
            </a:pPr>
            <a:r>
              <a:rPr lang="ru-RU" sz="800" b="1" dirty="0">
                <a:solidFill>
                  <a:srgbClr val="000000"/>
                </a:solidFill>
              </a:rPr>
              <a:t>Учет границ в ГКН</a:t>
            </a:r>
            <a:r>
              <a:rPr lang="ru-RU" sz="800" b="1" baseline="30000" dirty="0">
                <a:solidFill>
                  <a:srgbClr val="000000"/>
                </a:solidFill>
              </a:rPr>
              <a:t>1</a:t>
            </a:r>
          </a:p>
          <a:p>
            <a:pPr marL="288925" lvl="1" indent="-174625" defTabSz="769938">
              <a:buClr>
                <a:srgbClr val="345782"/>
              </a:buClr>
              <a:buSzPct val="100000"/>
              <a:buFont typeface="Arial"/>
              <a:buChar char="•"/>
            </a:pPr>
            <a:r>
              <a:rPr lang="ru-RU" sz="800" dirty="0">
                <a:solidFill>
                  <a:srgbClr val="000000"/>
                </a:solidFill>
              </a:rPr>
              <a:t>Доля границ, сведения о которых занесены в </a:t>
            </a:r>
            <a:r>
              <a:rPr lang="ru-RU" sz="800" dirty="0" err="1">
                <a:solidFill>
                  <a:srgbClr val="000000"/>
                </a:solidFill>
              </a:rPr>
              <a:t>ГКН</a:t>
            </a:r>
            <a:r>
              <a:rPr lang="ru-RU" sz="800" dirty="0">
                <a:solidFill>
                  <a:srgbClr val="000000"/>
                </a:solidFill>
              </a:rPr>
              <a:t> , между:</a:t>
            </a:r>
          </a:p>
          <a:p>
            <a:pPr marL="542925" lvl="2" indent="-166688" defTabSz="769938">
              <a:buClr>
                <a:srgbClr val="345782"/>
              </a:buClr>
              <a:buSzPct val="100000"/>
              <a:buFont typeface="Arial"/>
              <a:buChar char="–"/>
            </a:pPr>
            <a:r>
              <a:rPr lang="ru-RU" sz="800" dirty="0">
                <a:solidFill>
                  <a:srgbClr val="000000"/>
                </a:solidFill>
                <a:latin typeface="Arial"/>
              </a:rPr>
              <a:t>субъектами </a:t>
            </a:r>
          </a:p>
          <a:p>
            <a:pPr marL="542925" lvl="2" indent="-166688" defTabSz="769938">
              <a:buClr>
                <a:srgbClr val="345782"/>
              </a:buClr>
              <a:buSzPct val="100000"/>
              <a:buFont typeface="Arial"/>
              <a:buChar char="–"/>
            </a:pPr>
            <a:r>
              <a:rPr lang="ru-RU" sz="800" dirty="0">
                <a:solidFill>
                  <a:srgbClr val="000000"/>
                </a:solidFill>
                <a:latin typeface="Arial"/>
              </a:rPr>
              <a:t>НП</a:t>
            </a:r>
            <a:r>
              <a:rPr lang="ru-RU" sz="800" baseline="30000" dirty="0">
                <a:solidFill>
                  <a:srgbClr val="000000"/>
                </a:solidFill>
                <a:latin typeface="Arial"/>
              </a:rPr>
              <a:t>2</a:t>
            </a:r>
            <a:r>
              <a:rPr lang="ru-RU" sz="800" dirty="0">
                <a:solidFill>
                  <a:srgbClr val="000000"/>
                </a:solidFill>
                <a:latin typeface="Arial"/>
              </a:rPr>
              <a:t>, </a:t>
            </a:r>
          </a:p>
          <a:p>
            <a:pPr marL="542925" lvl="2" indent="-166688" defTabSz="769938">
              <a:buClr>
                <a:srgbClr val="345782"/>
              </a:buClr>
              <a:buSzPct val="100000"/>
              <a:buFont typeface="Arial"/>
              <a:buChar char="–"/>
            </a:pPr>
            <a:r>
              <a:rPr lang="ru-RU" sz="800" dirty="0">
                <a:solidFill>
                  <a:srgbClr val="000000"/>
                </a:solidFill>
                <a:latin typeface="Arial"/>
              </a:rPr>
              <a:t>МО</a:t>
            </a:r>
            <a:r>
              <a:rPr lang="ru-RU" sz="800" baseline="30000" dirty="0">
                <a:solidFill>
                  <a:srgbClr val="000000"/>
                </a:solidFill>
                <a:latin typeface="Arial"/>
              </a:rPr>
              <a:t>3</a:t>
            </a:r>
            <a:endParaRPr lang="ru-RU" sz="800" dirty="0">
              <a:solidFill>
                <a:srgbClr val="000000"/>
              </a:solidFill>
              <a:latin typeface="Arial"/>
            </a:endParaRPr>
          </a:p>
        </p:txBody>
      </p:sp>
      <p:sp>
        <p:nvSpPr>
          <p:cNvPr id="118" name="Oval invers 9"/>
          <p:cNvSpPr>
            <a:spLocks noChangeArrowheads="1"/>
          </p:cNvSpPr>
          <p:nvPr/>
        </p:nvSpPr>
        <p:spPr bwMode="gray">
          <a:xfrm>
            <a:off x="4819986" y="4898183"/>
            <a:ext cx="199385" cy="216000"/>
          </a:xfrm>
          <a:prstGeom prst="ellipse">
            <a:avLst/>
          </a:prstGeom>
          <a:solidFill>
            <a:srgbClr val="FFFFFF"/>
          </a:solidFill>
          <a:ln w="15875" algn="ctr">
            <a:solidFill>
              <a:srgbClr val="345782"/>
            </a:solidFill>
            <a:round/>
            <a:headEnd/>
            <a:tailEnd/>
          </a:ln>
        </p:spPr>
        <p:txBody>
          <a:bodyPr wrap="none" lIns="0" tIns="0" rIns="0" bIns="0" anchor="ctr"/>
          <a:lstStyle/>
          <a:p>
            <a:pPr algn="ctr"/>
            <a:r>
              <a:rPr lang="ru-RU" sz="1000" b="1" dirty="0">
                <a:solidFill>
                  <a:srgbClr val="345782"/>
                </a:solidFill>
              </a:rPr>
              <a:t>9</a:t>
            </a:r>
          </a:p>
        </p:txBody>
      </p:sp>
      <p:sp>
        <p:nvSpPr>
          <p:cNvPr id="66" name="Footnote"/>
          <p:cNvSpPr>
            <a:spLocks noChangeArrowheads="1"/>
          </p:cNvSpPr>
          <p:nvPr/>
        </p:nvSpPr>
        <p:spPr bwMode="gray">
          <a:xfrm>
            <a:off x="434974" y="6519180"/>
            <a:ext cx="5909365" cy="338820"/>
          </a:xfrm>
          <a:prstGeom prst="rect">
            <a:avLst/>
          </a:prstGeom>
          <a:noFill/>
          <a:ln w="9525" algn="ctr">
            <a:noFill/>
            <a:miter lim="800000"/>
            <a:headEnd type="none" w="lg" len="lg"/>
            <a:tailEnd type="none" w="lg" len="lg"/>
          </a:ln>
        </p:spPr>
        <p:txBody>
          <a:bodyPr lIns="0" tIns="0" rIns="0" bIns="0" anchor="b"/>
          <a:lstStyle/>
          <a:p>
            <a:pPr>
              <a:lnSpc>
                <a:spcPct val="90000"/>
              </a:lnSpc>
            </a:pPr>
            <a:r>
              <a:rPr lang="ru-RU" sz="700" dirty="0">
                <a:solidFill>
                  <a:prstClr val="black"/>
                </a:solidFill>
              </a:rPr>
              <a:t>1.ГКН – Государственный Кадастр недвижимости; 2. </a:t>
            </a:r>
            <a:r>
              <a:rPr lang="ru-RU" sz="700" dirty="0" err="1">
                <a:solidFill>
                  <a:prstClr val="black"/>
                </a:solidFill>
              </a:rPr>
              <a:t>НП</a:t>
            </a:r>
            <a:r>
              <a:rPr lang="ru-RU" sz="700" dirty="0">
                <a:solidFill>
                  <a:prstClr val="black"/>
                </a:solidFill>
              </a:rPr>
              <a:t> – населенный пункт; 3. МО – муниципальное образование; 4. </a:t>
            </a:r>
            <a:r>
              <a:rPr lang="ru-RU" sz="700" dirty="0" err="1">
                <a:solidFill>
                  <a:prstClr val="black"/>
                </a:solidFill>
              </a:rPr>
              <a:t>ЗУ</a:t>
            </a:r>
            <a:r>
              <a:rPr lang="ru-RU" sz="700" dirty="0">
                <a:solidFill>
                  <a:prstClr val="black"/>
                </a:solidFill>
              </a:rPr>
              <a:t> – земельный участок;  5. КПТ – кадастровый план территории; 6. </a:t>
            </a:r>
            <a:r>
              <a:rPr lang="ru-RU" sz="700" dirty="0" err="1">
                <a:solidFill>
                  <a:prstClr val="black"/>
                </a:solidFill>
              </a:rPr>
              <a:t>ФКП</a:t>
            </a:r>
            <a:r>
              <a:rPr lang="ru-RU" sz="700" dirty="0">
                <a:solidFill>
                  <a:prstClr val="black"/>
                </a:solidFill>
              </a:rPr>
              <a:t> – Федеральная Кадастровая палата; 7. РГ – рабочая группа</a:t>
            </a:r>
          </a:p>
        </p:txBody>
      </p:sp>
    </p:spTree>
    <p:extLst>
      <p:ext uri="{BB962C8B-B14F-4D97-AF65-F5344CB8AC3E}">
        <p14:creationId xmlns:p14="http://schemas.microsoft.com/office/powerpoint/2010/main" val="3612320716"/>
      </p:ext>
    </p:extLst>
  </p:cSld>
  <p:clrMapOvr>
    <a:masterClrMapping/>
  </p:clrMapOvr>
  <p:transition spd="med" advTm="0">
    <p:pull/>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052736"/>
            <a:ext cx="8229600" cy="4752528"/>
          </a:xfrm>
        </p:spPr>
        <p:txBody>
          <a:bodyPr>
            <a:normAutofit fontScale="90000"/>
            <a:scene3d>
              <a:camera prst="orthographicFront"/>
              <a:lightRig rig="threePt" dir="t"/>
            </a:scene3d>
            <a:sp3d extrusionH="57150">
              <a:bevelT w="38100" h="38100"/>
            </a:sp3d>
          </a:bodyPr>
          <a:lstStyle/>
          <a:p>
            <a:br>
              <a:rPr lang="ru-RU" sz="2800" b="1" dirty="0"/>
            </a:br>
            <a:r>
              <a:rPr lang="ru-RU" sz="3100" b="1" dirty="0">
                <a:solidFill>
                  <a:srgbClr val="006FB4"/>
                </a:solidFill>
              </a:rPr>
              <a:t>План мероприятий («дорожная карта») по достижению показателей, отраженных в</a:t>
            </a:r>
            <a:br>
              <a:rPr lang="ru-RU" sz="3100" dirty="0">
                <a:solidFill>
                  <a:srgbClr val="006FB4"/>
                </a:solidFill>
              </a:rPr>
            </a:br>
            <a:r>
              <a:rPr lang="ru-RU" sz="3100" b="1" dirty="0">
                <a:solidFill>
                  <a:srgbClr val="006FB4"/>
                </a:solidFill>
              </a:rPr>
              <a:t>целевых моделях упрощения процедур ведения бизнеса и повышения инвестиционной привлекательности</a:t>
            </a:r>
            <a:br>
              <a:rPr lang="ru-RU" sz="3100" dirty="0">
                <a:solidFill>
                  <a:srgbClr val="006FB4"/>
                </a:solidFill>
              </a:rPr>
            </a:br>
            <a:r>
              <a:rPr lang="ru-RU" sz="3100" b="1" dirty="0">
                <a:solidFill>
                  <a:srgbClr val="006FB4"/>
                </a:solidFill>
              </a:rPr>
              <a:t>Республики Татарстан «Регистрация прав собственности на земельные участки и объекты недвижимого имущества»</a:t>
            </a:r>
            <a:br>
              <a:rPr lang="ru-RU" sz="3100" dirty="0">
                <a:solidFill>
                  <a:srgbClr val="006FB4"/>
                </a:solidFill>
              </a:rPr>
            </a:br>
            <a:r>
              <a:rPr lang="ru-RU" sz="3100" b="1" dirty="0">
                <a:solidFill>
                  <a:srgbClr val="006FB4"/>
                </a:solidFill>
              </a:rPr>
              <a:t>и «Постановка на кадастровый учёт земельных участков и объектов недвижимого имущества»</a:t>
            </a:r>
            <a:br>
              <a:rPr lang="ru-RU" sz="3100" dirty="0">
                <a:solidFill>
                  <a:srgbClr val="006FB4"/>
                </a:solidFill>
              </a:rPr>
            </a:br>
            <a:endParaRPr lang="ru-RU" sz="3100" b="1" dirty="0">
              <a:solidFill>
                <a:srgbClr val="006FB4"/>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31010294"/>
      </p:ext>
    </p:extLst>
  </p:cSld>
  <p:clrMapOvr>
    <a:masterClrMapping/>
  </p:clrMapOvr>
  <p:transition spd="med" advTm="0">
    <p:pull/>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116632"/>
            <a:ext cx="8229600" cy="720080"/>
          </a:xfrm>
        </p:spPr>
        <p:txBody>
          <a:bodyPr>
            <a:normAutofit/>
            <a:scene3d>
              <a:camera prst="orthographicFront"/>
              <a:lightRig rig="threePt" dir="t"/>
            </a:scene3d>
            <a:sp3d extrusionH="57150">
              <a:bevelT w="38100" h="38100"/>
            </a:sp3d>
          </a:bodyPr>
          <a:lstStyle/>
          <a:p>
            <a:r>
              <a:rPr lang="ru-RU" sz="2600" b="1" dirty="0">
                <a:effectLst>
                  <a:outerShdw blurRad="50800" dist="38100" dir="2700000" algn="tl" rotWithShape="0">
                    <a:prstClr val="black">
                      <a:alpha val="40000"/>
                    </a:prstClr>
                  </a:outerShdw>
                </a:effectLst>
                <a:latin typeface="Times New Roman" pitchFamily="18" charset="0"/>
                <a:cs typeface="Times New Roman" pitchFamily="18" charset="0"/>
              </a:rPr>
              <a:t>Подготовка межевого плана</a:t>
            </a:r>
          </a:p>
        </p:txBody>
      </p:sp>
      <p:graphicFrame>
        <p:nvGraphicFramePr>
          <p:cNvPr id="4" name="Содержимое 3"/>
          <p:cNvGraphicFramePr>
            <a:graphicFrameLocks noGrp="1"/>
          </p:cNvGraphicFramePr>
          <p:nvPr>
            <p:ph idx="1"/>
          </p:nvPr>
        </p:nvGraphicFramePr>
        <p:xfrm>
          <a:off x="395289" y="1052736"/>
          <a:ext cx="8353176" cy="4868322"/>
        </p:xfrm>
        <a:graphic>
          <a:graphicData uri="http://schemas.openxmlformats.org/drawingml/2006/table">
            <a:tbl>
              <a:tblPr firstRow="1" bandRow="1">
                <a:tableStyleId>{5C22544A-7EE6-4342-B048-85BDC9FD1C3A}</a:tableStyleId>
              </a:tblPr>
              <a:tblGrid>
                <a:gridCol w="2784392">
                  <a:extLst>
                    <a:ext uri="{9D8B030D-6E8A-4147-A177-3AD203B41FA5}">
                      <a16:colId xmlns:a16="http://schemas.microsoft.com/office/drawing/2014/main" val="20000"/>
                    </a:ext>
                  </a:extLst>
                </a:gridCol>
                <a:gridCol w="2784392">
                  <a:extLst>
                    <a:ext uri="{9D8B030D-6E8A-4147-A177-3AD203B41FA5}">
                      <a16:colId xmlns:a16="http://schemas.microsoft.com/office/drawing/2014/main" val="20001"/>
                    </a:ext>
                  </a:extLst>
                </a:gridCol>
                <a:gridCol w="2784392">
                  <a:extLst>
                    <a:ext uri="{9D8B030D-6E8A-4147-A177-3AD203B41FA5}">
                      <a16:colId xmlns:a16="http://schemas.microsoft.com/office/drawing/2014/main" val="20002"/>
                    </a:ext>
                  </a:extLst>
                </a:gridCol>
              </a:tblGrid>
              <a:tr h="792518">
                <a:tc>
                  <a:txBody>
                    <a:bodyPr/>
                    <a:lstStyle/>
                    <a:p>
                      <a:r>
                        <a:rPr lang="ru-RU" dirty="0"/>
                        <a:t>Направление совершенствования</a:t>
                      </a:r>
                    </a:p>
                  </a:txBody>
                  <a:tcPr/>
                </a:tc>
                <a:tc>
                  <a:txBody>
                    <a:bodyPr/>
                    <a:lstStyle/>
                    <a:p>
                      <a:r>
                        <a:rPr lang="ru-RU" dirty="0"/>
                        <a:t>Целевой показатель</a:t>
                      </a:r>
                    </a:p>
                  </a:txBody>
                  <a:tcPr/>
                </a:tc>
                <a:tc>
                  <a:txBody>
                    <a:bodyPr/>
                    <a:lstStyle/>
                    <a:p>
                      <a:r>
                        <a:rPr lang="ru-RU" dirty="0"/>
                        <a:t>Значение</a:t>
                      </a:r>
                    </a:p>
                  </a:txBody>
                  <a:tcPr/>
                </a:tc>
                <a:extLst>
                  <a:ext uri="{0D108BD9-81ED-4DB2-BD59-A6C34878D82A}">
                    <a16:rowId xmlns:a16="http://schemas.microsoft.com/office/drawing/2014/main" val="10000"/>
                  </a:ext>
                </a:extLst>
              </a:tr>
              <a:tr h="1132168">
                <a:tc>
                  <a:txBody>
                    <a:bodyPr/>
                    <a:lstStyle/>
                    <a:p>
                      <a:r>
                        <a:rPr lang="ru-RU" dirty="0">
                          <a:solidFill>
                            <a:srgbClr val="006FB4"/>
                          </a:solidFill>
                        </a:rPr>
                        <a:t>Скорость</a:t>
                      </a:r>
                      <a:r>
                        <a:rPr lang="ru-RU" baseline="0" dirty="0">
                          <a:solidFill>
                            <a:srgbClr val="006FB4"/>
                          </a:solidFill>
                        </a:rPr>
                        <a:t> подготовки межевого плана</a:t>
                      </a:r>
                      <a:endParaRPr lang="ru-RU" dirty="0">
                        <a:solidFill>
                          <a:srgbClr val="006FB4"/>
                        </a:solidFill>
                      </a:endParaRPr>
                    </a:p>
                  </a:txBody>
                  <a:tcPr/>
                </a:tc>
                <a:tc>
                  <a:txBody>
                    <a:bodyPr/>
                    <a:lstStyle/>
                    <a:p>
                      <a:r>
                        <a:rPr lang="ru-RU" dirty="0">
                          <a:solidFill>
                            <a:srgbClr val="006FB4"/>
                          </a:solidFill>
                        </a:rPr>
                        <a:t>Средний фактический срок подготовки межевого плана</a:t>
                      </a:r>
                    </a:p>
                  </a:txBody>
                  <a:tcPr/>
                </a:tc>
                <a:tc>
                  <a:txBody>
                    <a:bodyPr/>
                    <a:lstStyle/>
                    <a:p>
                      <a:r>
                        <a:rPr lang="ru-RU" dirty="0">
                          <a:solidFill>
                            <a:srgbClr val="006FB4"/>
                          </a:solidFill>
                        </a:rPr>
                        <a:t>Не более 10 </a:t>
                      </a:r>
                      <a:r>
                        <a:rPr lang="ru-RU" dirty="0" err="1">
                          <a:solidFill>
                            <a:srgbClr val="006FB4"/>
                          </a:solidFill>
                        </a:rPr>
                        <a:t>р</a:t>
                      </a:r>
                      <a:r>
                        <a:rPr lang="ru-RU" dirty="0">
                          <a:solidFill>
                            <a:srgbClr val="006FB4"/>
                          </a:solidFill>
                        </a:rPr>
                        <a:t>/</a:t>
                      </a:r>
                      <a:r>
                        <a:rPr lang="ru-RU" dirty="0" err="1">
                          <a:solidFill>
                            <a:srgbClr val="006FB4"/>
                          </a:solidFill>
                        </a:rPr>
                        <a:t>дн</a:t>
                      </a:r>
                      <a:r>
                        <a:rPr lang="ru-RU" dirty="0">
                          <a:solidFill>
                            <a:srgbClr val="006FB4"/>
                          </a:solidFill>
                        </a:rPr>
                        <a:t>.</a:t>
                      </a:r>
                    </a:p>
                  </a:txBody>
                  <a:tcPr/>
                </a:tc>
                <a:extLst>
                  <a:ext uri="{0D108BD9-81ED-4DB2-BD59-A6C34878D82A}">
                    <a16:rowId xmlns:a16="http://schemas.microsoft.com/office/drawing/2014/main" val="10001"/>
                  </a:ext>
                </a:extLst>
              </a:tr>
              <a:tr h="1471818">
                <a:tc>
                  <a:txBody>
                    <a:bodyPr/>
                    <a:lstStyle/>
                    <a:p>
                      <a:r>
                        <a:rPr lang="ru-RU" dirty="0">
                          <a:solidFill>
                            <a:srgbClr val="70B22C"/>
                          </a:solidFill>
                        </a:rPr>
                        <a:t>Профессионализм кадастровых инженеров</a:t>
                      </a:r>
                    </a:p>
                  </a:txBody>
                  <a:tcPr/>
                </a:tc>
                <a:tc>
                  <a:txBody>
                    <a:bodyPr/>
                    <a:lstStyle/>
                    <a:p>
                      <a:r>
                        <a:rPr lang="ru-RU" dirty="0">
                          <a:solidFill>
                            <a:srgbClr val="70B22C"/>
                          </a:solidFill>
                        </a:rPr>
                        <a:t>Доля заявлений, по которым</a:t>
                      </a:r>
                      <a:r>
                        <a:rPr lang="ru-RU" baseline="0" dirty="0">
                          <a:solidFill>
                            <a:srgbClr val="70B22C"/>
                          </a:solidFill>
                        </a:rPr>
                        <a:t> принято решение о приостановлении</a:t>
                      </a:r>
                      <a:endParaRPr lang="ru-RU" dirty="0">
                        <a:solidFill>
                          <a:srgbClr val="70B22C"/>
                        </a:solidFill>
                      </a:endParaRPr>
                    </a:p>
                  </a:txBody>
                  <a:tcPr/>
                </a:tc>
                <a:tc>
                  <a:txBody>
                    <a:bodyPr/>
                    <a:lstStyle/>
                    <a:p>
                      <a:r>
                        <a:rPr lang="ru-RU" dirty="0">
                          <a:solidFill>
                            <a:srgbClr val="70B22C"/>
                          </a:solidFill>
                        </a:rPr>
                        <a:t>Не более 15 %</a:t>
                      </a:r>
                    </a:p>
                  </a:txBody>
                  <a:tcPr/>
                </a:tc>
                <a:extLst>
                  <a:ext uri="{0D108BD9-81ED-4DB2-BD59-A6C34878D82A}">
                    <a16:rowId xmlns:a16="http://schemas.microsoft.com/office/drawing/2014/main" val="10002"/>
                  </a:ext>
                </a:extLst>
              </a:tr>
              <a:tr h="1471818">
                <a:tc>
                  <a:txBody>
                    <a:bodyPr/>
                    <a:lstStyle/>
                    <a:p>
                      <a:r>
                        <a:rPr lang="ru-RU" dirty="0">
                          <a:solidFill>
                            <a:srgbClr val="006FB4"/>
                          </a:solidFill>
                        </a:rPr>
                        <a:t>Внесение в ЕГРН сведений о согласованных границах земельных участков</a:t>
                      </a:r>
                    </a:p>
                  </a:txBody>
                  <a:tcPr/>
                </a:tc>
                <a:tc>
                  <a:txBody>
                    <a:bodyPr/>
                    <a:lstStyle/>
                    <a:p>
                      <a:r>
                        <a:rPr lang="ru-RU" dirty="0">
                          <a:solidFill>
                            <a:srgbClr val="006FB4"/>
                          </a:solidFill>
                        </a:rPr>
                        <a:t>Доля земельных участков,</a:t>
                      </a:r>
                      <a:r>
                        <a:rPr lang="ru-RU" baseline="0" dirty="0">
                          <a:solidFill>
                            <a:srgbClr val="006FB4"/>
                          </a:solidFill>
                        </a:rPr>
                        <a:t> имеющих уточненные границы</a:t>
                      </a:r>
                      <a:endParaRPr lang="ru-RU" dirty="0">
                        <a:solidFill>
                          <a:srgbClr val="006FB4"/>
                        </a:solidFill>
                      </a:endParaRPr>
                    </a:p>
                  </a:txBody>
                  <a:tcPr/>
                </a:tc>
                <a:tc>
                  <a:txBody>
                    <a:bodyPr/>
                    <a:lstStyle/>
                    <a:p>
                      <a:r>
                        <a:rPr lang="ru-RU" dirty="0">
                          <a:solidFill>
                            <a:srgbClr val="006FB4"/>
                          </a:solidFill>
                        </a:rPr>
                        <a:t>Не менее 80%</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80441412"/>
      </p:ext>
    </p:extLst>
  </p:cSld>
  <p:clrMapOvr>
    <a:masterClrMapping/>
  </p:clrMapOvr>
  <p:transition spd="med" advTm="0">
    <p:pull/>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764704"/>
            <a:ext cx="8229600" cy="648072"/>
          </a:xfrm>
        </p:spPr>
        <p:txBody>
          <a:bodyPr>
            <a:normAutofit fontScale="90000"/>
            <a:scene3d>
              <a:camera prst="orthographicFront"/>
              <a:lightRig rig="threePt" dir="t"/>
            </a:scene3d>
            <a:sp3d extrusionH="57150">
              <a:bevelT w="38100" h="38100"/>
            </a:sp3d>
          </a:bodyPr>
          <a:lstStyle/>
          <a:p>
            <a:r>
              <a:rPr lang="ru-RU" sz="3600" b="1" dirty="0">
                <a:solidFill>
                  <a:srgbClr val="0070C0"/>
                </a:solidFill>
              </a:rPr>
              <a:t>Личный кабинет кадастрового инженера </a:t>
            </a:r>
            <a:br>
              <a:rPr lang="ru-RU" sz="2800" dirty="0"/>
            </a:br>
            <a:endParaRPr lang="ru-RU" sz="2600" b="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pic>
        <p:nvPicPr>
          <p:cNvPr id="4" name="Picture 2" descr="\\tsclient\a.markov\Рабочий стол\СРО_скрины\5.jp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179512" y="1600200"/>
            <a:ext cx="8424935"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8040303"/>
      </p:ext>
    </p:extLst>
  </p:cSld>
  <p:clrMapOvr>
    <a:masterClrMapping/>
  </p:clrMapOvr>
  <p:transition spd="med" advTm="0">
    <p:pull/>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764704"/>
            <a:ext cx="8229600" cy="1656184"/>
          </a:xfrm>
        </p:spPr>
        <p:txBody>
          <a:bodyPr>
            <a:normAutofit fontScale="90000"/>
            <a:scene3d>
              <a:camera prst="orthographicFront"/>
              <a:lightRig rig="threePt" dir="t"/>
            </a:scene3d>
            <a:sp3d extrusionH="57150">
              <a:bevelT w="38100" h="38100"/>
            </a:sp3d>
          </a:bodyPr>
          <a:lstStyle/>
          <a:p>
            <a:r>
              <a:rPr lang="ru-RU" sz="3600" b="1" dirty="0">
                <a:solidFill>
                  <a:srgbClr val="0070C0"/>
                </a:solidFill>
              </a:rPr>
              <a:t>Личный кабинет кадастрового инженера обеспечивает предоставление следующих услуг:</a:t>
            </a:r>
            <a:br>
              <a:rPr lang="ru-RU" sz="2800" dirty="0"/>
            </a:br>
            <a:endParaRPr lang="ru-RU" sz="2600" b="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5" name="Содержимое 4"/>
          <p:cNvSpPr>
            <a:spLocks noGrp="1"/>
          </p:cNvSpPr>
          <p:nvPr>
            <p:ph idx="1"/>
          </p:nvPr>
        </p:nvSpPr>
        <p:spPr>
          <a:xfrm>
            <a:off x="539552" y="2348880"/>
            <a:ext cx="8229600" cy="3268960"/>
          </a:xfrm>
        </p:spPr>
        <p:txBody>
          <a:bodyPr>
            <a:normAutofit/>
          </a:bodyPr>
          <a:lstStyle/>
          <a:p>
            <a:r>
              <a:rPr lang="ru-RU" sz="2000" b="1" dirty="0">
                <a:solidFill>
                  <a:srgbClr val="70B22C"/>
                </a:solidFill>
              </a:rPr>
              <a:t>предварительная автоматизированная проверка межевого и технического планов, карт-планов территории, актов обследования;</a:t>
            </a:r>
          </a:p>
          <a:p>
            <a:r>
              <a:rPr lang="ru-RU" sz="2000" b="1" dirty="0">
                <a:solidFill>
                  <a:srgbClr val="70B22C"/>
                </a:solidFill>
              </a:rPr>
              <a:t>временное хранение указанных документов в электронном хранилище, ведение которого осуществляется органом регистрации прав, до их представления в установленном Федеральным законом от 13 июля 2015 г. N 218-ФЗ "О государственной регистрации недвижимости» порядке в орган регистрации прав, но не более трех месяцев.</a:t>
            </a:r>
          </a:p>
          <a:p>
            <a:endParaRPr lang="ru-RU" dirty="0"/>
          </a:p>
        </p:txBody>
      </p:sp>
    </p:spTree>
    <p:extLst>
      <p:ext uri="{BB962C8B-B14F-4D97-AF65-F5344CB8AC3E}">
        <p14:creationId xmlns:p14="http://schemas.microsoft.com/office/powerpoint/2010/main" val="3460034328"/>
      </p:ext>
    </p:extLst>
  </p:cSld>
  <p:clrMapOvr>
    <a:masterClrMapping/>
  </p:clrMapOvr>
  <p:transition spd="med" advTm="0">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908720"/>
            <a:ext cx="8229600" cy="648072"/>
          </a:xfrm>
        </p:spPr>
        <p:txBody>
          <a:bodyPr>
            <a:normAutofit/>
            <a:scene3d>
              <a:camera prst="orthographicFront"/>
              <a:lightRig rig="threePt" dir="t"/>
            </a:scene3d>
            <a:sp3d extrusionH="57150">
              <a:bevelT w="38100" h="38100"/>
            </a:sp3d>
          </a:bodyPr>
          <a:lstStyle/>
          <a:p>
            <a:r>
              <a:rPr lang="ru-RU" sz="3200" b="1" dirty="0">
                <a:solidFill>
                  <a:srgbClr val="006FB4"/>
                </a:solidFill>
              </a:rPr>
              <a:t>Главные задачи электронного сервиса</a:t>
            </a:r>
            <a:endParaRPr lang="ru-RU" sz="3200" b="1" dirty="0">
              <a:solidFill>
                <a:srgbClr val="006FB4"/>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5" name="Содержимое 4"/>
          <p:cNvSpPr>
            <a:spLocks noGrp="1"/>
          </p:cNvSpPr>
          <p:nvPr>
            <p:ph idx="1"/>
          </p:nvPr>
        </p:nvSpPr>
        <p:spPr>
          <a:xfrm>
            <a:off x="539552" y="2276872"/>
            <a:ext cx="8229600" cy="3845024"/>
          </a:xfrm>
        </p:spPr>
        <p:txBody>
          <a:bodyPr/>
          <a:lstStyle/>
          <a:p>
            <a:r>
              <a:rPr lang="ru-RU" b="1" dirty="0">
                <a:solidFill>
                  <a:srgbClr val="70B22C"/>
                </a:solidFill>
              </a:rPr>
              <a:t>сокращение ошибок  кадастровых инженеров при подготовке технических и межевых планов;</a:t>
            </a:r>
          </a:p>
          <a:p>
            <a:r>
              <a:rPr lang="ru-RU" b="1" dirty="0">
                <a:solidFill>
                  <a:srgbClr val="70B22C"/>
                </a:solidFill>
              </a:rPr>
              <a:t>уменьшение количества решений о приостановлении в осуществлении государственного кадастрового учета;</a:t>
            </a:r>
          </a:p>
          <a:p>
            <a:endParaRPr lang="ru-RU" dirty="0"/>
          </a:p>
        </p:txBody>
      </p:sp>
    </p:spTree>
    <p:extLst>
      <p:ext uri="{BB962C8B-B14F-4D97-AF65-F5344CB8AC3E}">
        <p14:creationId xmlns:p14="http://schemas.microsoft.com/office/powerpoint/2010/main" val="1126884951"/>
      </p:ext>
    </p:extLst>
  </p:cSld>
  <p:clrMapOvr>
    <a:masterClrMapping/>
  </p:clrMapOvr>
  <p:transition spd="med" advTm="0">
    <p:pull/>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548680"/>
            <a:ext cx="8229600" cy="648072"/>
          </a:xfrm>
        </p:spPr>
        <p:txBody>
          <a:bodyPr>
            <a:normAutofit/>
            <a:scene3d>
              <a:camera prst="orthographicFront"/>
              <a:lightRig rig="threePt" dir="t"/>
            </a:scene3d>
            <a:sp3d extrusionH="57150">
              <a:bevelT w="38100" h="38100"/>
            </a:sp3d>
          </a:bodyPr>
          <a:lstStyle/>
          <a:p>
            <a:r>
              <a:rPr lang="ru-RU" sz="3600" b="1" dirty="0">
                <a:solidFill>
                  <a:srgbClr val="006FB4"/>
                </a:solidFill>
              </a:rPr>
              <a:t>Возможности сервиса:</a:t>
            </a:r>
            <a:endParaRPr lang="ru-RU" sz="3600" b="1" dirty="0">
              <a:solidFill>
                <a:srgbClr val="006FB4"/>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5" name="Содержимое 4"/>
          <p:cNvSpPr>
            <a:spLocks noGrp="1"/>
          </p:cNvSpPr>
          <p:nvPr>
            <p:ph idx="1"/>
          </p:nvPr>
        </p:nvSpPr>
        <p:spPr/>
        <p:txBody>
          <a:bodyPr>
            <a:normAutofit/>
          </a:bodyPr>
          <a:lstStyle/>
          <a:p>
            <a:r>
              <a:rPr lang="ru-RU" b="1" dirty="0">
                <a:solidFill>
                  <a:srgbClr val="70B22C"/>
                </a:solidFill>
              </a:rPr>
              <a:t>выявляет наличие пересечений границ земельного участка с границами других земельных участков и объектами землеустройства, </a:t>
            </a:r>
          </a:p>
          <a:p>
            <a:r>
              <a:rPr lang="ru-RU" b="1" dirty="0">
                <a:solidFill>
                  <a:srgbClr val="70B22C"/>
                </a:solidFill>
              </a:rPr>
              <a:t>проверяет межевые и технические планы на соответствие XML-схемам</a:t>
            </a:r>
          </a:p>
          <a:p>
            <a:endParaRPr lang="ru-RU" dirty="0"/>
          </a:p>
        </p:txBody>
      </p:sp>
    </p:spTree>
    <p:extLst>
      <p:ext uri="{BB962C8B-B14F-4D97-AF65-F5344CB8AC3E}">
        <p14:creationId xmlns:p14="http://schemas.microsoft.com/office/powerpoint/2010/main" val="3833753949"/>
      </p:ext>
    </p:extLst>
  </p:cSld>
  <p:clrMapOvr>
    <a:masterClrMapping/>
  </p:clrMapOvr>
  <p:transition spd="med" advTm="0">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836712"/>
            <a:ext cx="8229600" cy="1512168"/>
          </a:xfrm>
        </p:spPr>
        <p:txBody>
          <a:bodyPr>
            <a:noAutofit/>
            <a:scene3d>
              <a:camera prst="orthographicFront"/>
              <a:lightRig rig="threePt" dir="t"/>
            </a:scene3d>
            <a:sp3d extrusionH="57150">
              <a:bevelT w="38100" h="38100"/>
            </a:sp3d>
          </a:bodyPr>
          <a:lstStyle/>
          <a:p>
            <a:r>
              <a:rPr lang="ru-RU" sz="1800" b="1" dirty="0">
                <a:solidFill>
                  <a:srgbClr val="006FB4"/>
                </a:solidFill>
              </a:rPr>
              <a:t>Приказ Министерства экономического развития РФ от 28 декабря 2015 г. N 997</a:t>
            </a:r>
            <a:br>
              <a:rPr lang="ru-RU" sz="1800" b="1" dirty="0">
                <a:solidFill>
                  <a:srgbClr val="006FB4"/>
                </a:solidFill>
              </a:rPr>
            </a:br>
            <a:r>
              <a:rPr lang="ru-RU" sz="1800" b="1" dirty="0">
                <a:solidFill>
                  <a:srgbClr val="006FB4"/>
                </a:solidFill>
              </a:rPr>
              <a:t>"Об утверждении порядка взимания и возврата платы за использование кадастровым инженером электронного сервиса "Личный кабинет кадастрового инженера", а также размеров такой платы"</a:t>
            </a:r>
            <a:br>
              <a:rPr lang="ru-RU" sz="1800" b="1" dirty="0">
                <a:solidFill>
                  <a:srgbClr val="006FB4"/>
                </a:solidFill>
              </a:rPr>
            </a:br>
            <a:endParaRPr lang="ru-RU" sz="1800" b="1" dirty="0">
              <a:solidFill>
                <a:srgbClr val="006FB4"/>
              </a:solidFill>
              <a:effectLst>
                <a:outerShdw blurRad="50800" dist="38100" dir="2700000" algn="tl" rotWithShape="0">
                  <a:prstClr val="black">
                    <a:alpha val="40000"/>
                  </a:prstClr>
                </a:outerShdw>
              </a:effectLst>
              <a:latin typeface="Times New Roman" pitchFamily="18" charset="0"/>
              <a:cs typeface="Times New Roman" pitchFamily="18" charset="0"/>
            </a:endParaRPr>
          </a:p>
        </p:txBody>
      </p:sp>
      <p:sp>
        <p:nvSpPr>
          <p:cNvPr id="5" name="Содержимое 4"/>
          <p:cNvSpPr>
            <a:spLocks noGrp="1"/>
          </p:cNvSpPr>
          <p:nvPr>
            <p:ph idx="1"/>
          </p:nvPr>
        </p:nvSpPr>
        <p:spPr>
          <a:xfrm>
            <a:off x="457200" y="2420888"/>
            <a:ext cx="8229600" cy="3705275"/>
          </a:xfrm>
        </p:spPr>
        <p:txBody>
          <a:bodyPr>
            <a:normAutofit fontScale="92500" lnSpcReduction="10000"/>
          </a:bodyPr>
          <a:lstStyle/>
          <a:p>
            <a:r>
              <a:rPr lang="ru-RU" b="1" dirty="0">
                <a:solidFill>
                  <a:srgbClr val="70B22C"/>
                </a:solidFill>
              </a:rPr>
              <a:t>порядок взимания и возврата платы за использование кадастровым инженером электронного сервиса «Личный кабинет кадастрового инженера»;</a:t>
            </a:r>
          </a:p>
          <a:p>
            <a:r>
              <a:rPr lang="ru-RU" b="1" dirty="0">
                <a:solidFill>
                  <a:srgbClr val="70B22C"/>
                </a:solidFill>
              </a:rPr>
              <a:t>размеры платы за использование кадастровым инженером электронного сервиса «Личный кабинет кадастрового инженера»;</a:t>
            </a:r>
          </a:p>
          <a:p>
            <a:endParaRPr lang="ru-RU" dirty="0"/>
          </a:p>
        </p:txBody>
      </p:sp>
    </p:spTree>
    <p:extLst>
      <p:ext uri="{BB962C8B-B14F-4D97-AF65-F5344CB8AC3E}">
        <p14:creationId xmlns:p14="http://schemas.microsoft.com/office/powerpoint/2010/main" val="2267662966"/>
      </p:ext>
    </p:extLst>
  </p:cSld>
  <p:clrMapOvr>
    <a:masterClrMapping/>
  </p:clrMapOvr>
  <p:transition spd="med" advTm="0">
    <p:pull/>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404664"/>
            <a:ext cx="8229600" cy="1728192"/>
          </a:xfrm>
        </p:spPr>
        <p:txBody>
          <a:bodyPr>
            <a:normAutofit fontScale="90000"/>
            <a:scene3d>
              <a:camera prst="orthographicFront"/>
              <a:lightRig rig="threePt" dir="t"/>
            </a:scene3d>
            <a:sp3d extrusionH="57150">
              <a:bevelT w="38100" h="38100"/>
            </a:sp3d>
          </a:bodyPr>
          <a:lstStyle/>
          <a:p>
            <a:r>
              <a:rPr lang="ru-RU" sz="2800" b="1" dirty="0">
                <a:solidFill>
                  <a:srgbClr val="0070C0"/>
                </a:solidFill>
              </a:rPr>
              <a:t>Размеры</a:t>
            </a:r>
            <a:br>
              <a:rPr lang="ru-RU" sz="2800" b="1" dirty="0">
                <a:solidFill>
                  <a:srgbClr val="0070C0"/>
                </a:solidFill>
              </a:rPr>
            </a:br>
            <a:r>
              <a:rPr lang="ru-RU" sz="2800" b="1" dirty="0">
                <a:solidFill>
                  <a:srgbClr val="0070C0"/>
                </a:solidFill>
              </a:rPr>
              <a:t>платы за использование кадастровым инженером электронного сервиса </a:t>
            </a:r>
            <a:br>
              <a:rPr lang="ru-RU" sz="2800" b="1" dirty="0">
                <a:solidFill>
                  <a:srgbClr val="0070C0"/>
                </a:solidFill>
              </a:rPr>
            </a:br>
            <a:r>
              <a:rPr lang="ru-RU" sz="2800" b="1" dirty="0">
                <a:solidFill>
                  <a:srgbClr val="0070C0"/>
                </a:solidFill>
              </a:rPr>
              <a:t>«Личный кабинет кадастрового инженера»</a:t>
            </a:r>
            <a:br>
              <a:rPr lang="ru-RU" sz="2800" b="1" dirty="0"/>
            </a:br>
            <a:endParaRPr lang="ru-RU" sz="2600" b="1" dirty="0">
              <a:effectLst>
                <a:outerShdw blurRad="50800" dist="38100" dir="2700000" algn="tl" rotWithShape="0">
                  <a:prstClr val="black">
                    <a:alpha val="40000"/>
                  </a:prstClr>
                </a:outerShdw>
              </a:effectLst>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nvPr>
        </p:nvGraphicFramePr>
        <p:xfrm>
          <a:off x="467544" y="2564904"/>
          <a:ext cx="8229600" cy="230257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565212">
                <a:tc>
                  <a:txBody>
                    <a:bodyPr/>
                    <a:lstStyle/>
                    <a:p>
                      <a:pPr algn="ctr"/>
                      <a:r>
                        <a:rPr lang="ru-RU" sz="1800" b="1" kern="1200" dirty="0">
                          <a:solidFill>
                            <a:schemeClr val="lt1"/>
                          </a:solidFill>
                          <a:latin typeface="+mn-lt"/>
                          <a:ea typeface="+mn-ea"/>
                          <a:cs typeface="+mn-cs"/>
                        </a:rPr>
                        <a:t>Количество оказанных услуг, ед.</a:t>
                      </a:r>
                      <a:endParaRPr lang="ru-RU" dirty="0"/>
                    </a:p>
                  </a:txBody>
                  <a:tcPr/>
                </a:tc>
                <a:tc>
                  <a:txBody>
                    <a:bodyPr/>
                    <a:lstStyle/>
                    <a:p>
                      <a:pPr algn="ctr"/>
                      <a:r>
                        <a:rPr lang="ru-RU" sz="1800" b="1" kern="1200" dirty="0">
                          <a:solidFill>
                            <a:schemeClr val="lt1"/>
                          </a:solidFill>
                          <a:latin typeface="+mn-lt"/>
                          <a:ea typeface="+mn-ea"/>
                          <a:cs typeface="+mn-cs"/>
                        </a:rPr>
                        <a:t>Размер платы, руб.</a:t>
                      </a:r>
                      <a:endParaRPr lang="ru-RU" dirty="0"/>
                    </a:p>
                  </a:txBody>
                  <a:tcPr/>
                </a:tc>
                <a:extLst>
                  <a:ext uri="{0D108BD9-81ED-4DB2-BD59-A6C34878D82A}">
                    <a16:rowId xmlns:a16="http://schemas.microsoft.com/office/drawing/2014/main" val="10000"/>
                  </a:ext>
                </a:extLst>
              </a:tr>
              <a:tr h="565212">
                <a:tc>
                  <a:txBody>
                    <a:bodyPr/>
                    <a:lstStyle/>
                    <a:p>
                      <a:pPr algn="ctr"/>
                      <a:r>
                        <a:rPr lang="ru-RU" sz="3200" b="1" dirty="0">
                          <a:solidFill>
                            <a:srgbClr val="70B22C"/>
                          </a:solidFill>
                        </a:rPr>
                        <a:t>20</a:t>
                      </a:r>
                    </a:p>
                  </a:txBody>
                  <a:tcPr/>
                </a:tc>
                <a:tc>
                  <a:txBody>
                    <a:bodyPr/>
                    <a:lstStyle/>
                    <a:p>
                      <a:pPr algn="ctr"/>
                      <a:r>
                        <a:rPr lang="ru-RU" sz="3200" b="1" dirty="0">
                          <a:solidFill>
                            <a:srgbClr val="0070C0"/>
                          </a:solidFill>
                        </a:rPr>
                        <a:t>500</a:t>
                      </a:r>
                    </a:p>
                  </a:txBody>
                  <a:tcPr/>
                </a:tc>
                <a:extLst>
                  <a:ext uri="{0D108BD9-81ED-4DB2-BD59-A6C34878D82A}">
                    <a16:rowId xmlns:a16="http://schemas.microsoft.com/office/drawing/2014/main" val="10001"/>
                  </a:ext>
                </a:extLst>
              </a:tr>
              <a:tr h="565212">
                <a:tc>
                  <a:txBody>
                    <a:bodyPr/>
                    <a:lstStyle/>
                    <a:p>
                      <a:pPr algn="ctr"/>
                      <a:r>
                        <a:rPr lang="ru-RU" sz="3200" b="1" dirty="0">
                          <a:solidFill>
                            <a:srgbClr val="70B22C"/>
                          </a:solidFill>
                        </a:rPr>
                        <a:t>50</a:t>
                      </a:r>
                    </a:p>
                  </a:txBody>
                  <a:tcPr/>
                </a:tc>
                <a:tc>
                  <a:txBody>
                    <a:bodyPr/>
                    <a:lstStyle/>
                    <a:p>
                      <a:pPr algn="ctr"/>
                      <a:r>
                        <a:rPr lang="ru-RU" sz="3200" b="1" dirty="0">
                          <a:solidFill>
                            <a:srgbClr val="0070C0"/>
                          </a:solidFill>
                        </a:rPr>
                        <a:t>1250</a:t>
                      </a:r>
                    </a:p>
                  </a:txBody>
                  <a:tcPr/>
                </a:tc>
                <a:extLst>
                  <a:ext uri="{0D108BD9-81ED-4DB2-BD59-A6C34878D82A}">
                    <a16:rowId xmlns:a16="http://schemas.microsoft.com/office/drawing/2014/main" val="10002"/>
                  </a:ext>
                </a:extLst>
              </a:tr>
              <a:tr h="565212">
                <a:tc>
                  <a:txBody>
                    <a:bodyPr/>
                    <a:lstStyle/>
                    <a:p>
                      <a:pPr algn="ctr"/>
                      <a:r>
                        <a:rPr lang="ru-RU" sz="3200" b="1" dirty="0">
                          <a:solidFill>
                            <a:srgbClr val="70B22C"/>
                          </a:solidFill>
                        </a:rPr>
                        <a:t>100</a:t>
                      </a:r>
                    </a:p>
                  </a:txBody>
                  <a:tcPr/>
                </a:tc>
                <a:tc>
                  <a:txBody>
                    <a:bodyPr/>
                    <a:lstStyle/>
                    <a:p>
                      <a:pPr algn="ctr"/>
                      <a:r>
                        <a:rPr lang="ru-RU" sz="3200" b="1" dirty="0">
                          <a:solidFill>
                            <a:srgbClr val="0070C0"/>
                          </a:solidFill>
                        </a:rPr>
                        <a:t>2500</a:t>
                      </a:r>
                    </a:p>
                  </a:txBody>
                  <a:tcPr/>
                </a:tc>
                <a:extLst>
                  <a:ext uri="{0D108BD9-81ED-4DB2-BD59-A6C34878D82A}">
                    <a16:rowId xmlns:a16="http://schemas.microsoft.com/office/drawing/2014/main" val="10003"/>
                  </a:ext>
                </a:extLst>
              </a:tr>
            </a:tbl>
          </a:graphicData>
        </a:graphic>
      </p:graphicFrame>
      <p:sp>
        <p:nvSpPr>
          <p:cNvPr id="6" name="Прямоугольник 5"/>
          <p:cNvSpPr/>
          <p:nvPr/>
        </p:nvSpPr>
        <p:spPr>
          <a:xfrm>
            <a:off x="467544" y="4941168"/>
            <a:ext cx="8280920" cy="1200329"/>
          </a:xfrm>
          <a:prstGeom prst="rect">
            <a:avLst/>
          </a:prstGeom>
        </p:spPr>
        <p:txBody>
          <a:bodyPr wrap="square">
            <a:spAutoFit/>
          </a:bodyPr>
          <a:lstStyle/>
          <a:p>
            <a:r>
              <a:rPr lang="ru-RU" b="1" i="1" dirty="0">
                <a:solidFill>
                  <a:srgbClr val="70B22C"/>
                </a:solidFill>
              </a:rPr>
              <a:t>Количеством оказанных услуг является количество направленных на предварительную проверку межевых и технических планов, карт-планов территории, актов обследования, а также количество помещенных на временное хранение таких документов.</a:t>
            </a:r>
          </a:p>
        </p:txBody>
      </p:sp>
    </p:spTree>
    <p:extLst>
      <p:ext uri="{BB962C8B-B14F-4D97-AF65-F5344CB8AC3E}">
        <p14:creationId xmlns:p14="http://schemas.microsoft.com/office/powerpoint/2010/main" val="43742013"/>
      </p:ext>
    </p:extLst>
  </p:cSld>
  <p:clrMapOvr>
    <a:masterClrMapping/>
  </p:clrMapOvr>
  <p:transition spd="med" advTm="0">
    <p:pull/>
  </p:transition>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
        <p:nvSpPr>
          <p:cNvPr id="3" name="TextBox 2"/>
          <p:cNvSpPr txBox="1"/>
          <p:nvPr/>
        </p:nvSpPr>
        <p:spPr>
          <a:xfrm>
            <a:off x="2411760" y="3933056"/>
            <a:ext cx="4752528" cy="646331"/>
          </a:xfrm>
          <a:prstGeom prst="rect">
            <a:avLst/>
          </a:prstGeom>
          <a:noFill/>
        </p:spPr>
        <p:txBody>
          <a:bodyPr wrap="square" rtlCol="0">
            <a:spAutoFit/>
          </a:bodyPr>
          <a:lstStyle/>
          <a:p>
            <a:pPr algn="ctr"/>
            <a:r>
              <a:rPr lang="ru-RU" sz="3600" b="1" dirty="0">
                <a:solidFill>
                  <a:srgbClr val="006FB4"/>
                </a:solidFill>
              </a:rPr>
              <a:t>Спасибо за внимание!</a:t>
            </a:r>
          </a:p>
        </p:txBody>
      </p:sp>
    </p:spTree>
    <p:extLst>
      <p:ext uri="{BB962C8B-B14F-4D97-AF65-F5344CB8AC3E}">
        <p14:creationId xmlns:p14="http://schemas.microsoft.com/office/powerpoint/2010/main" val="429060582"/>
      </p:ext>
    </p:extLst>
  </p:cSld>
  <p:clrMapOvr>
    <a:masterClrMapping/>
  </p:clrMapOvr>
  <p:transition spd="med" advTm="0">
    <p:pull/>
  </p:transition>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ffvHurGQeUm6DcLQ6wALWw"/>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pHG7OVSjBUewrDjULDHvB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pHG7OVSjBUewrDjULDHvBA"/>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pHG7OVSjBUewrDjULDHvB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ltL0yOHJcUC45FBmUY_WVg"/>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ltL0yOHJcUC45FBmUY_WVg"/>
</p:tagLst>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итоги деятельности">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2.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3.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4.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ppt/theme/themeOverride5.xml><?xml version="1.0" encoding="utf-8"?>
<a:themeOverride xmlns:a="http://schemas.openxmlformats.org/drawingml/2006/main">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5274</TotalTime>
  <Words>2078</Words>
  <Application>Microsoft Office PowerPoint</Application>
  <PresentationFormat>Экран (4:3)</PresentationFormat>
  <Paragraphs>351</Paragraphs>
  <Slides>41</Slides>
  <Notes>2</Notes>
  <HiddenSlides>0</HiddenSlides>
  <MMClips>0</MMClips>
  <ScaleCrop>false</ScaleCrop>
  <HeadingPairs>
    <vt:vector size="8" baseType="variant">
      <vt:variant>
        <vt:lpstr>Использованные шрифты</vt:lpstr>
      </vt:variant>
      <vt:variant>
        <vt:i4>4</vt:i4>
      </vt:variant>
      <vt:variant>
        <vt:lpstr>Тема</vt:lpstr>
      </vt:variant>
      <vt:variant>
        <vt:i4>2</vt:i4>
      </vt:variant>
      <vt:variant>
        <vt:lpstr>Внедренные серверы OLE</vt:lpstr>
      </vt:variant>
      <vt:variant>
        <vt:i4>1</vt:i4>
      </vt:variant>
      <vt:variant>
        <vt:lpstr>Заголовки слайдов</vt:lpstr>
      </vt:variant>
      <vt:variant>
        <vt:i4>41</vt:i4>
      </vt:variant>
    </vt:vector>
  </HeadingPairs>
  <TitlesOfParts>
    <vt:vector size="48" baseType="lpstr">
      <vt:lpstr>Arial</vt:lpstr>
      <vt:lpstr>Calibri</vt:lpstr>
      <vt:lpstr>Tahoma</vt:lpstr>
      <vt:lpstr>Times New Roman</vt:lpstr>
      <vt:lpstr>Тема Office</vt:lpstr>
      <vt:lpstr>итоги деятельности</vt:lpstr>
      <vt:lpstr>think-cell Slide</vt:lpstr>
      <vt:lpstr>АКТУАЛЬНЫЕ ВОПРОСЫ ПРИМЕНЕНИЯ НОРМ ФЕДЕРАЛЬНОГО ЗАКОНА №218-ФЗ ОТ 13.07.2015  «О ГОСУДАРСТВЕННОЙ РЕГИСТРАЦИИ НЕДВИЖИМОСТИ»  И ДРУГИХ НОВЕЛЛ ЗАКОНОДАТЕЛЬСТВА В ДЕЯТЕЛЬНОСТИ КАДАСТРОВЫХ ИНЖЕНЕРОВ</vt:lpstr>
      <vt:lpstr>Презентация PowerPoint</vt:lpstr>
      <vt:lpstr> </vt:lpstr>
      <vt:lpstr>Презентация PowerPoint</vt:lpstr>
      <vt:lpstr> </vt:lpstr>
      <vt:lpstr>Презентация PowerPoint</vt:lpstr>
      <vt:lpstr> </vt:lpstr>
      <vt:lpstr>Презентация PowerPoint</vt:lpstr>
      <vt:lpstr>       </vt:lpstr>
      <vt:lpstr> Состав Контрольной комиссии  </vt:lpstr>
      <vt:lpstr> Состав Дисциплинарной комиссии  </vt:lpstr>
      <vt:lpstr>       </vt:lpstr>
      <vt:lpstr>Предмет плановой проверки </vt:lpstr>
      <vt:lpstr>Кстати, об образовании и ПК </vt:lpstr>
      <vt:lpstr>Презентация PowerPoint</vt:lpstr>
      <vt:lpstr> </vt:lpstr>
      <vt:lpstr>       </vt:lpstr>
      <vt:lpstr> </vt:lpstr>
      <vt:lpstr> </vt:lpstr>
      <vt:lpstr>2. Кадастровые инженеры при изменении любых своих данных обязаны уведомлять об этом СРО, а не Росреестр!</vt:lpstr>
      <vt:lpstr> Форма уведомления об изменениях сведений о кадастровом инженере</vt:lpstr>
      <vt:lpstr> Форма уведомления о прохождении обучения по программам профессиональной переподготовки</vt:lpstr>
      <vt:lpstr> Форма уведомления о прохождении повышения квалификации  (1 раз в 3 года)</vt:lpstr>
      <vt:lpstr> О сроках уведомления </vt:lpstr>
      <vt:lpstr>3. Не забывайте оплачивать взносы! </vt:lpstr>
      <vt:lpstr>   </vt:lpstr>
      <vt:lpstr>Размеры взносов СРО АКИ «Поволжье»</vt:lpstr>
      <vt:lpstr>Количество кадастровых инженеров в СРО АКИ «Поволжье» на 20.02.2017г.</vt:lpstr>
      <vt:lpstr>АКТУАЛЬНЫЕ ВОПРОСЫ ПРИМЕНЕНИЯ НОРМ ФЕДЕРАЛЬНОГО ЗАКОНА №218-ФЗ ОТ 13.07.2015  «О ГОСУДАРСТВЕННОЙ РЕГИСТРАЦИИ НЕДВИЖИМОСТИ»  И ДРУГИХ НОВЕЛЛ ЗАКОНОДАТЕЛЬСТВА В ДЕЯТЕЛЬНОСТИ КАДАСТРОВЫХ ИНЖЕНЕРОВ</vt:lpstr>
      <vt:lpstr>Презентация PowerPoint</vt:lpstr>
      <vt:lpstr>«Кадастровый учёт земельных участков»</vt:lpstr>
      <vt:lpstr>Профиль Республики Татарстан</vt:lpstr>
      <vt:lpstr> План мероприятий («дорожная карта») по достижению показателей, отраженных в целевых моделях упрощения процедур ведения бизнеса и повышения инвестиционной привлекательности Республики Татарстан «Регистрация прав собственности на земельные участки и объекты недвижимого имущества» и «Постановка на кадастровый учёт земельных участков и объектов недвижимого имущества» </vt:lpstr>
      <vt:lpstr>Подготовка межевого плана</vt:lpstr>
      <vt:lpstr>Личный кабинет кадастрового инженера  </vt:lpstr>
      <vt:lpstr>Личный кабинет кадастрового инженера обеспечивает предоставление следующих услуг: </vt:lpstr>
      <vt:lpstr>Главные задачи электронного сервиса</vt:lpstr>
      <vt:lpstr>Возможности сервиса:</vt:lpstr>
      <vt:lpstr>Приказ Министерства экономического развития РФ от 28 декабря 2015 г. N 997 "Об утверждении порядка взимания и возврата платы за использование кадастровым инженером электронного сервиса "Личный кабинет кадастрового инженера", а также размеров такой платы" </vt:lpstr>
      <vt:lpstr>Размеры платы за использование кадастровым инженером электронного сервиса  «Личный кабинет кадастрового инженера» </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Operator</dc:creator>
  <cp:lastModifiedBy>Тимур Юсупов</cp:lastModifiedBy>
  <cp:revision>735</cp:revision>
  <cp:lastPrinted>2016-09-23T12:49:20Z</cp:lastPrinted>
  <dcterms:created xsi:type="dcterms:W3CDTF">2010-11-08T10:46:15Z</dcterms:created>
  <dcterms:modified xsi:type="dcterms:W3CDTF">2017-02-22T08:00:58Z</dcterms:modified>
</cp:coreProperties>
</file>